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43"/>
  </p:notesMasterIdLst>
  <p:handoutMasterIdLst>
    <p:handoutMasterId r:id="rId44"/>
  </p:handoutMasterIdLst>
  <p:sldIdLst>
    <p:sldId id="256" r:id="rId5"/>
    <p:sldId id="711" r:id="rId6"/>
    <p:sldId id="712" r:id="rId7"/>
    <p:sldId id="715" r:id="rId8"/>
    <p:sldId id="716" r:id="rId9"/>
    <p:sldId id="773" r:id="rId10"/>
    <p:sldId id="767" r:id="rId11"/>
    <p:sldId id="774" r:id="rId12"/>
    <p:sldId id="777" r:id="rId13"/>
    <p:sldId id="778" r:id="rId14"/>
    <p:sldId id="779" r:id="rId15"/>
    <p:sldId id="780" r:id="rId16"/>
    <p:sldId id="781" r:id="rId17"/>
    <p:sldId id="766" r:id="rId18"/>
    <p:sldId id="782" r:id="rId19"/>
    <p:sldId id="783" r:id="rId20"/>
    <p:sldId id="784" r:id="rId21"/>
    <p:sldId id="786" r:id="rId22"/>
    <p:sldId id="787" r:id="rId23"/>
    <p:sldId id="789" r:id="rId24"/>
    <p:sldId id="790" r:id="rId25"/>
    <p:sldId id="791" r:id="rId26"/>
    <p:sldId id="792" r:id="rId27"/>
    <p:sldId id="793" r:id="rId28"/>
    <p:sldId id="794" r:id="rId29"/>
    <p:sldId id="795" r:id="rId30"/>
    <p:sldId id="796" r:id="rId31"/>
    <p:sldId id="797" r:id="rId32"/>
    <p:sldId id="785" r:id="rId33"/>
    <p:sldId id="798" r:id="rId34"/>
    <p:sldId id="799" r:id="rId35"/>
    <p:sldId id="802" r:id="rId36"/>
    <p:sldId id="800" r:id="rId37"/>
    <p:sldId id="801" r:id="rId38"/>
    <p:sldId id="803" r:id="rId39"/>
    <p:sldId id="804" r:id="rId40"/>
    <p:sldId id="776" r:id="rId41"/>
    <p:sldId id="805" r:id="rId42"/>
  </p:sldIdLst>
  <p:sldSz cx="9144000" cy="6858000" type="screen4x3"/>
  <p:notesSz cx="9928225" cy="6797675"/>
  <p:custDataLst>
    <p:tags r:id="rId45"/>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E0000"/>
    <a:srgbClr val="FF8B8B"/>
    <a:srgbClr val="FDCFD2"/>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24" autoAdjust="0"/>
    <p:restoredTop sz="94646" autoAdjust="0"/>
  </p:normalViewPr>
  <p:slideViewPr>
    <p:cSldViewPr>
      <p:cViewPr varScale="1">
        <p:scale>
          <a:sx n="74" d="100"/>
          <a:sy n="74" d="100"/>
        </p:scale>
        <p:origin x="1458"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17/07/2017</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7/17/2017</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8464932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98488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4471028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7346852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539625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4091903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416424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9603160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3040113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592838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40497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444417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0902309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40165386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1074534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42605147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6613057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5630503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42235373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234963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7954779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1935988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641118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8655118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5134846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36235721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37557857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39945349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1367640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3853415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585413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180076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8549527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38.xml"/><Relationship Id="rId5" Type="http://schemas.openxmlformats.org/officeDocument/2006/relationships/slide" Target="../slides/slide35.xml"/><Relationship Id="rId4" Type="http://schemas.openxmlformats.org/officeDocument/2006/relationships/slide" Target="../slides/slide3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2" name="Round Same Side Corner Rectangle 11">
            <a:hlinkClick r:id="rId2" action="ppaction://hlinksldjump"/>
          </p:cNvPr>
          <p:cNvSpPr/>
          <p:nvPr userDrawn="1"/>
        </p:nvSpPr>
        <p:spPr>
          <a:xfrm>
            <a:off x="217476" y="620688"/>
            <a:ext cx="161822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P1 – Role of Marketing</a:t>
            </a:r>
            <a:endParaRPr lang="en-GB" sz="1100" b="1" dirty="0">
              <a:latin typeface="Arial" panose="020B0604020202020204" pitchFamily="34" charset="0"/>
              <a:cs typeface="Arial" panose="020B0604020202020204" pitchFamily="34" charset="0"/>
            </a:endParaRPr>
          </a:p>
        </p:txBody>
      </p:sp>
      <p:sp>
        <p:nvSpPr>
          <p:cNvPr id="37" name="Round Same Side Corner Rectangle 36">
            <a:hlinkClick r:id="rId3" action="ppaction://hlinksldjump"/>
          </p:cNvPr>
          <p:cNvSpPr/>
          <p:nvPr userDrawn="1"/>
        </p:nvSpPr>
        <p:spPr>
          <a:xfrm>
            <a:off x="1904683" y="620688"/>
            <a:ext cx="175581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P2 – Marketing Analysis</a:t>
            </a:r>
            <a:endParaRPr lang="en-GB" sz="1100" b="1" dirty="0">
              <a:latin typeface="Arial" panose="020B0604020202020204" pitchFamily="34" charset="0"/>
              <a:cs typeface="Arial" panose="020B0604020202020204" pitchFamily="34" charset="0"/>
            </a:endParaRPr>
          </a:p>
        </p:txBody>
      </p:sp>
      <p:sp>
        <p:nvSpPr>
          <p:cNvPr id="16" name="Round Same Side Corner Rectangle 15">
            <a:hlinkClick r:id="rId4" action="ppaction://hlinksldjump"/>
          </p:cNvPr>
          <p:cNvSpPr/>
          <p:nvPr userDrawn="1"/>
        </p:nvSpPr>
        <p:spPr>
          <a:xfrm>
            <a:off x="6121961" y="620688"/>
            <a:ext cx="1693422" cy="357190"/>
          </a:xfrm>
          <a:prstGeom prst="round2SameRect">
            <a:avLst/>
          </a:prstGeom>
          <a:gradFill>
            <a:gsLst>
              <a:gs pos="0">
                <a:srgbClr val="C00000"/>
              </a:gs>
              <a:gs pos="50000">
                <a:srgbClr val="FF0000"/>
              </a:gs>
              <a:gs pos="70000">
                <a:srgbClr val="FF0000"/>
              </a:gs>
              <a:gs pos="100000">
                <a:srgbClr val="FF8B8B"/>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M1 – Measuring Impact</a:t>
            </a:r>
            <a:endParaRPr lang="en-GB" sz="1100" b="1" dirty="0">
              <a:latin typeface="Arial" panose="020B0604020202020204" pitchFamily="34" charset="0"/>
              <a:cs typeface="Arial" panose="020B0604020202020204" pitchFamily="34" charset="0"/>
            </a:endParaRPr>
          </a:p>
        </p:txBody>
      </p:sp>
      <p:sp>
        <p:nvSpPr>
          <p:cNvPr id="17" name="Round Same Side Corner Rectangle 16">
            <a:hlinkClick r:id="rId5" action="ppaction://hlinksldjump"/>
          </p:cNvPr>
          <p:cNvSpPr/>
          <p:nvPr userDrawn="1"/>
        </p:nvSpPr>
        <p:spPr>
          <a:xfrm>
            <a:off x="3729482" y="620688"/>
            <a:ext cx="232349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P3 – Measuring Marketing Impact</a:t>
            </a:r>
            <a:endParaRPr lang="en-GB" sz="1100" b="1" dirty="0">
              <a:latin typeface="Arial" panose="020B0604020202020204" pitchFamily="34" charset="0"/>
              <a:cs typeface="Arial" panose="020B0604020202020204" pitchFamily="34" charset="0"/>
            </a:endParaRPr>
          </a:p>
        </p:txBody>
      </p:sp>
      <p:sp>
        <p:nvSpPr>
          <p:cNvPr id="8" name="Round Same Side Corner Rectangle 7">
            <a:hlinkClick r:id="rId6" action="ppaction://hlinksldjump"/>
          </p:cNvPr>
          <p:cNvSpPr/>
          <p:nvPr userDrawn="1"/>
        </p:nvSpPr>
        <p:spPr>
          <a:xfrm>
            <a:off x="7884368" y="620688"/>
            <a:ext cx="1008112"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Assessment</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7.gif"/><Relationship Id="rId7"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en.wikipedia.org/wiki/Demographics_of_Egypt" TargetMode="External"/><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7.gif"/><Relationship Id="rId7"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en.wikipedia.org/wiki/Demographics_of_Egypt" TargetMode="External"/><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gif"/><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hyperlink" Target="https://www.theguardian.com/environment/2010/jan/28/fair-trade-ethical-living"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hyperlink" Target="https://www.theguardian.com/environment/2010/jan/28/fair-trade-ethical-living"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37.xml.rels><?xml version="1.0" encoding="UTF-8" standalone="yes"?>
<Relationships xmlns="http://schemas.openxmlformats.org/package/2006/relationships"><Relationship Id="rId8" Type="http://schemas.openxmlformats.org/officeDocument/2006/relationships/notesSlide" Target="../notesSlides/notesSlide37.xml"/><Relationship Id="rId13" Type="http://schemas.openxmlformats.org/officeDocument/2006/relationships/hyperlink" Target="LO1%20-%20Tasks/M1.1%20-%20Stella%20Artois.mp4" TargetMode="External"/><Relationship Id="rId3" Type="http://schemas.microsoft.com/office/2007/relationships/media" Target="../media/media2.mp4"/><Relationship Id="rId7" Type="http://schemas.openxmlformats.org/officeDocument/2006/relationships/slideLayout" Target="../slideLayouts/slideLayout2.xml"/><Relationship Id="rId12" Type="http://schemas.openxmlformats.org/officeDocument/2006/relationships/hyperlink" Target="LO1%20-%20Tasks/M1.1%20-%20Hamlet.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41.png"/><Relationship Id="rId5" Type="http://schemas.microsoft.com/office/2007/relationships/media" Target="../media/media3.mp4"/><Relationship Id="rId10" Type="http://schemas.openxmlformats.org/officeDocument/2006/relationships/image" Target="../media/image40.png"/><Relationship Id="rId4" Type="http://schemas.openxmlformats.org/officeDocument/2006/relationships/video" Target="../media/media2.mp4"/><Relationship Id="rId9" Type="http://schemas.openxmlformats.org/officeDocument/2006/relationships/image" Target="../media/image39.png"/><Relationship Id="rId14" Type="http://schemas.openxmlformats.org/officeDocument/2006/relationships/hyperlink" Target="LO1%20-%20Tasks/M1.1%20-%20Gold%20Blend.mp4" TargetMode="Externa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5445224"/>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LO1 -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Understand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Role </a:t>
            </a:r>
            <a:r>
              <a:rPr lang="en-US" sz="4400"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of </a:t>
            </a:r>
            <a:r>
              <a:rPr lang="en-US" sz="4400"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Marketing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in Businesses</a:t>
            </a:r>
            <a:endParaRPr lang="en-GB"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712968"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496944" cy="1600438"/>
          </a:xfrm>
          <a:prstGeom prst="rect">
            <a:avLst/>
          </a:prstGeom>
          <a:noFill/>
        </p:spPr>
        <p:txBody>
          <a:bodyPr wrap="square" rtlCol="0">
            <a:spAutoFit/>
          </a:bodyPr>
          <a:lstStyle/>
          <a:p>
            <a:pPr algn="r"/>
            <a:r>
              <a:rPr lang="en-GB" sz="3200" dirty="0" smtClean="0"/>
              <a:t> </a:t>
            </a:r>
            <a:r>
              <a:rPr lang="en-GB" sz="3200" dirty="0"/>
              <a:t>Cambridge </a:t>
            </a:r>
            <a:r>
              <a:rPr lang="en-GB" sz="3200" b="1" dirty="0" smtClean="0"/>
              <a:t>TECHNICALS- LEVEL </a:t>
            </a:r>
            <a:r>
              <a:rPr lang="en-GB" sz="3200" b="1" dirty="0"/>
              <a:t>3 </a:t>
            </a:r>
            <a:endParaRPr lang="en-GB" sz="3200" b="1" dirty="0" smtClean="0"/>
          </a:p>
          <a:p>
            <a:pPr algn="r"/>
            <a:r>
              <a:rPr lang="en-GB" sz="3400" b="1" dirty="0" smtClean="0"/>
              <a:t>Unit 05 – </a:t>
            </a:r>
            <a:r>
              <a:rPr lang="en-GB" sz="3400" b="1" dirty="0"/>
              <a:t>Marketing and market research</a:t>
            </a:r>
            <a:endParaRPr lang="en-GB" sz="3400" b="1" dirty="0" smtClean="0"/>
          </a:p>
          <a:p>
            <a:r>
              <a:rPr lang="en-GB" sz="3200" b="1" dirty="0">
                <a:solidFill>
                  <a:schemeClr val="tx1">
                    <a:lumMod val="50000"/>
                    <a:lumOff val="50000"/>
                  </a:schemeClr>
                </a:solidFill>
              </a:rPr>
              <a:t>2016 Specification - </a:t>
            </a:r>
            <a:r>
              <a:rPr lang="en-GB" sz="3200" b="1" dirty="0" smtClean="0">
                <a:solidFill>
                  <a:schemeClr val="tx1">
                    <a:lumMod val="50000"/>
                    <a:lumOff val="50000"/>
                  </a:schemeClr>
                </a:solidFill>
              </a:rPr>
              <a:t>F/507/8152 </a:t>
            </a:r>
            <a:endParaRPr lang="en-GB" sz="3200" b="1" dirty="0">
              <a:solidFill>
                <a:schemeClr val="tx1">
                  <a:lumMod val="50000"/>
                  <a:lumOff val="50000"/>
                </a:schemeClr>
              </a:solidFill>
            </a:endParaRPr>
          </a:p>
        </p:txBody>
      </p:sp>
      <p:pic>
        <p:nvPicPr>
          <p:cNvPr id="6"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912768" cy="5583067"/>
          </a:xfrm>
          <a:prstGeom prst="rect">
            <a:avLst/>
          </a:prstGeom>
        </p:spPr>
        <p:txBody>
          <a:bodyPr wrap="square">
            <a:spAutoFit/>
          </a:bodyPr>
          <a:lstStyle/>
          <a:p>
            <a:pPr>
              <a:spcAft>
                <a:spcPts val="600"/>
              </a:spcAft>
              <a:buClr>
                <a:schemeClr val="accent6">
                  <a:lumMod val="50000"/>
                </a:schemeClr>
              </a:buClr>
            </a:pPr>
            <a:r>
              <a:rPr lang="en-US" sz="2040" b="1" dirty="0">
                <a:solidFill>
                  <a:srgbClr val="0070C0"/>
                </a:solidFill>
              </a:rPr>
              <a:t>Good fish and chips</a:t>
            </a:r>
          </a:p>
          <a:p>
            <a:pPr marL="360363" indent="-360363">
              <a:spcAft>
                <a:spcPts val="600"/>
              </a:spcAft>
              <a:buClr>
                <a:schemeClr val="accent6">
                  <a:lumMod val="50000"/>
                </a:schemeClr>
              </a:buClr>
              <a:buFont typeface="Wingdings 3" panose="05040102010807070707" pitchFamily="18" charset="2"/>
              <a:buChar char=""/>
            </a:pPr>
            <a:r>
              <a:rPr lang="en-US" sz="2040" dirty="0" smtClean="0">
                <a:solidFill>
                  <a:srgbClr val="0070C0"/>
                </a:solidFill>
              </a:rPr>
              <a:t>Think about looking </a:t>
            </a:r>
            <a:r>
              <a:rPr lang="en-US" sz="2040" dirty="0">
                <a:solidFill>
                  <a:srgbClr val="0070C0"/>
                </a:solidFill>
              </a:rPr>
              <a:t>at businesses in a particular area, to see if </a:t>
            </a:r>
            <a:r>
              <a:rPr lang="en-US" sz="2040" dirty="0" smtClean="0">
                <a:solidFill>
                  <a:srgbClr val="0070C0"/>
                </a:solidFill>
              </a:rPr>
              <a:t>you can </a:t>
            </a:r>
            <a:r>
              <a:rPr lang="en-US" sz="2040" dirty="0">
                <a:solidFill>
                  <a:srgbClr val="0070C0"/>
                </a:solidFill>
              </a:rPr>
              <a:t>identify potential business opportunities. </a:t>
            </a:r>
            <a:r>
              <a:rPr lang="en-US" sz="2040" dirty="0" smtClean="0">
                <a:solidFill>
                  <a:srgbClr val="0070C0"/>
                </a:solidFill>
              </a:rPr>
              <a:t>First think of </a:t>
            </a:r>
            <a:r>
              <a:rPr lang="en-US" sz="2040" dirty="0">
                <a:solidFill>
                  <a:srgbClr val="0070C0"/>
                </a:solidFill>
              </a:rPr>
              <a:t>ways of conducting market </a:t>
            </a:r>
            <a:r>
              <a:rPr lang="en-US" sz="2040" dirty="0" smtClean="0">
                <a:solidFill>
                  <a:srgbClr val="0070C0"/>
                </a:solidFill>
              </a:rPr>
              <a:t>research, </a:t>
            </a:r>
            <a:r>
              <a:rPr lang="en-US" sz="2040" dirty="0">
                <a:solidFill>
                  <a:srgbClr val="0070C0"/>
                </a:solidFill>
              </a:rPr>
              <a:t>what type of business </a:t>
            </a:r>
            <a:r>
              <a:rPr lang="en-US" sz="2040" dirty="0" smtClean="0">
                <a:solidFill>
                  <a:srgbClr val="0070C0"/>
                </a:solidFill>
              </a:rPr>
              <a:t>do you think is </a:t>
            </a:r>
            <a:r>
              <a:rPr lang="en-US" sz="2040" dirty="0">
                <a:solidFill>
                  <a:srgbClr val="0070C0"/>
                </a:solidFill>
              </a:rPr>
              <a:t>was lacking in the area </a:t>
            </a:r>
            <a:r>
              <a:rPr lang="en-US" sz="2040" dirty="0" smtClean="0">
                <a:solidFill>
                  <a:srgbClr val="0070C0"/>
                </a:solidFill>
              </a:rPr>
              <a:t>draw up a list of the obvious retail gaps. Now </a:t>
            </a:r>
            <a:r>
              <a:rPr lang="en-US" sz="2040" dirty="0">
                <a:solidFill>
                  <a:srgbClr val="0070C0"/>
                </a:solidFill>
              </a:rPr>
              <a:t>consider why such an outlet was not in place already. </a:t>
            </a:r>
            <a:r>
              <a:rPr lang="en-US" sz="2040" dirty="0" smtClean="0">
                <a:solidFill>
                  <a:srgbClr val="0070C0"/>
                </a:solidFill>
              </a:rPr>
              <a:t>Think about why this </a:t>
            </a:r>
            <a:r>
              <a:rPr lang="en-US" sz="2040" dirty="0">
                <a:solidFill>
                  <a:srgbClr val="0070C0"/>
                </a:solidFill>
              </a:rPr>
              <a:t>might </a:t>
            </a:r>
            <a:r>
              <a:rPr lang="en-US" sz="2040" dirty="0" smtClean="0">
                <a:solidFill>
                  <a:srgbClr val="0070C0"/>
                </a:solidFill>
              </a:rPr>
              <a:t>be, is it </a:t>
            </a:r>
            <a:r>
              <a:rPr lang="en-US" sz="2040" dirty="0">
                <a:solidFill>
                  <a:srgbClr val="0070C0"/>
                </a:solidFill>
              </a:rPr>
              <a:t>because there was not enough demand to be satisfied at a profit.</a:t>
            </a:r>
          </a:p>
          <a:p>
            <a:pPr marL="360363" indent="-360363">
              <a:spcAft>
                <a:spcPts val="600"/>
              </a:spcAft>
              <a:buClr>
                <a:schemeClr val="accent6">
                  <a:lumMod val="50000"/>
                </a:schemeClr>
              </a:buClr>
              <a:buFont typeface="Wingdings 3" panose="05040102010807070707" pitchFamily="18" charset="2"/>
              <a:buChar char=""/>
            </a:pPr>
            <a:r>
              <a:rPr lang="en-US" sz="2040" dirty="0" smtClean="0">
                <a:solidFill>
                  <a:srgbClr val="0070C0"/>
                </a:solidFill>
              </a:rPr>
              <a:t>Investigate </a:t>
            </a:r>
            <a:r>
              <a:rPr lang="en-US" sz="2040" dirty="0">
                <a:solidFill>
                  <a:srgbClr val="0070C0"/>
                </a:solidFill>
              </a:rPr>
              <a:t>potential business opportunities in some detail. </a:t>
            </a:r>
            <a:r>
              <a:rPr lang="en-US" sz="2040" dirty="0" smtClean="0">
                <a:solidFill>
                  <a:srgbClr val="0070C0"/>
                </a:solidFill>
              </a:rPr>
              <a:t>For example, </a:t>
            </a:r>
            <a:r>
              <a:rPr lang="en-US" sz="2040" dirty="0">
                <a:solidFill>
                  <a:srgbClr val="0070C0"/>
                </a:solidFill>
              </a:rPr>
              <a:t>a fish and chip shop could be opened successfully in a particular location. </a:t>
            </a:r>
            <a:r>
              <a:rPr lang="en-US" sz="2040" dirty="0" smtClean="0">
                <a:solidFill>
                  <a:srgbClr val="0070C0"/>
                </a:solidFill>
              </a:rPr>
              <a:t>Looking </a:t>
            </a:r>
            <a:r>
              <a:rPr lang="en-US" sz="2040" dirty="0">
                <a:solidFill>
                  <a:srgbClr val="0070C0"/>
                </a:solidFill>
              </a:rPr>
              <a:t>at the past history of a nearby </a:t>
            </a:r>
            <a:r>
              <a:rPr lang="en-US" sz="2040" dirty="0" smtClean="0">
                <a:solidFill>
                  <a:srgbClr val="0070C0"/>
                </a:solidFill>
              </a:rPr>
              <a:t>shop, for example did </a:t>
            </a:r>
            <a:r>
              <a:rPr lang="en-US" sz="2040" dirty="0">
                <a:solidFill>
                  <a:srgbClr val="0070C0"/>
                </a:solidFill>
              </a:rPr>
              <a:t>previous </a:t>
            </a:r>
            <a:r>
              <a:rPr lang="en-US" sz="2040" dirty="0" smtClean="0">
                <a:solidFill>
                  <a:srgbClr val="0070C0"/>
                </a:solidFill>
              </a:rPr>
              <a:t>similar shops open </a:t>
            </a:r>
            <a:r>
              <a:rPr lang="en-US" sz="2040" dirty="0">
                <a:solidFill>
                  <a:srgbClr val="0070C0"/>
                </a:solidFill>
              </a:rPr>
              <a:t>and then </a:t>
            </a:r>
            <a:r>
              <a:rPr lang="en-US" sz="2040" dirty="0" smtClean="0">
                <a:solidFill>
                  <a:srgbClr val="0070C0"/>
                </a:solidFill>
              </a:rPr>
              <a:t>close </a:t>
            </a:r>
            <a:r>
              <a:rPr lang="en-US" sz="2040" dirty="0">
                <a:solidFill>
                  <a:srgbClr val="0070C0"/>
                </a:solidFill>
              </a:rPr>
              <a:t>in a relatively short period of time. </a:t>
            </a:r>
            <a:r>
              <a:rPr lang="en-US" sz="2040" dirty="0" smtClean="0">
                <a:solidFill>
                  <a:srgbClr val="0070C0"/>
                </a:solidFill>
              </a:rPr>
              <a:t>We would carry </a:t>
            </a:r>
            <a:r>
              <a:rPr lang="en-US" sz="2040" dirty="0">
                <a:solidFill>
                  <a:srgbClr val="0070C0"/>
                </a:solidFill>
              </a:rPr>
              <a:t>out as much market research as you could reasonably </a:t>
            </a:r>
            <a:r>
              <a:rPr lang="en-US" sz="2040" dirty="0" smtClean="0">
                <a:solidFill>
                  <a:srgbClr val="0070C0"/>
                </a:solidFill>
              </a:rPr>
              <a:t>expect.</a:t>
            </a:r>
            <a:endParaRPr lang="en-US" sz="2040" dirty="0">
              <a:solidFill>
                <a:srgbClr val="0070C0"/>
              </a:solidFill>
            </a:endParaRPr>
          </a:p>
        </p:txBody>
      </p:sp>
      <p:sp>
        <p:nvSpPr>
          <p:cNvPr id="6" name="Title 1"/>
          <p:cNvSpPr>
            <a:spLocks noGrp="1"/>
          </p:cNvSpPr>
          <p:nvPr>
            <p:ph type="title"/>
          </p:nvPr>
        </p:nvSpPr>
        <p:spPr>
          <a:xfrm>
            <a:off x="35496" y="72008"/>
            <a:ext cx="8851374" cy="548680"/>
          </a:xfrm>
        </p:spPr>
        <p:txBody>
          <a:bodyPr>
            <a:noAutofit/>
          </a:bodyPr>
          <a:lstStyle/>
          <a:p>
            <a:r>
              <a:rPr lang="en-GB" sz="3600" dirty="0"/>
              <a:t>1</a:t>
            </a:r>
            <a:r>
              <a:rPr lang="en-GB" sz="3600" dirty="0" smtClean="0"/>
              <a:t>.1 </a:t>
            </a:r>
            <a:r>
              <a:rPr lang="en-GB" sz="3600" dirty="0"/>
              <a:t>– </a:t>
            </a:r>
            <a:r>
              <a:rPr lang="en-US" sz="3600" dirty="0" smtClean="0"/>
              <a:t>Purpose </a:t>
            </a:r>
            <a:r>
              <a:rPr lang="en-US" sz="3600" dirty="0"/>
              <a:t>of the </a:t>
            </a:r>
            <a:r>
              <a:rPr lang="en-US" sz="3600" dirty="0" smtClean="0"/>
              <a:t>Marketing Function</a:t>
            </a:r>
            <a:endParaRPr lang="en-GB" sz="3200" dirty="0"/>
          </a:p>
        </p:txBody>
      </p:sp>
      <p:pic>
        <p:nvPicPr>
          <p:cNvPr id="5" name="Picture 2" descr="Image result for fish and chip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8304" y="1148807"/>
            <a:ext cx="1584176" cy="1089120"/>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4" descr="Image result for fish and chip sho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2369868"/>
            <a:ext cx="1578566" cy="1183925"/>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6" descr="Image result for fish"/>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8304" y="3683195"/>
            <a:ext cx="1578566" cy="1114863"/>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8" descr="Image result for pickled onion in fish shop"/>
          <p:cNvPicPr>
            <a:picLocks noChangeAspect="1" noChangeArrowheads="1"/>
          </p:cNvPicPr>
          <p:nvPr/>
        </p:nvPicPr>
        <p:blipFill rotWithShape="1">
          <a:blip r:embed="rId6">
            <a:extLst>
              <a:ext uri="{28A0092B-C50C-407E-A947-70E740481C1C}">
                <a14:useLocalDpi xmlns:a14="http://schemas.microsoft.com/office/drawing/2010/main" val="0"/>
              </a:ext>
            </a:extLst>
          </a:blip>
          <a:srcRect l="19039" r="20482" b="7324"/>
          <a:stretch/>
        </p:blipFill>
        <p:spPr bwMode="auto">
          <a:xfrm>
            <a:off x="7309426" y="4905299"/>
            <a:ext cx="1577444" cy="1692053"/>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000497"/>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7056784" cy="5309146"/>
          </a:xfrm>
          <a:prstGeom prst="rect">
            <a:avLst/>
          </a:prstGeom>
        </p:spPr>
        <p:txBody>
          <a:bodyPr wrap="square">
            <a:spAutoFit/>
          </a:bodyPr>
          <a:lstStyle/>
          <a:p>
            <a:pPr marL="360363" indent="-360363">
              <a:spcAft>
                <a:spcPts val="600"/>
              </a:spcAft>
              <a:buClr>
                <a:schemeClr val="accent6">
                  <a:lumMod val="50000"/>
                </a:schemeClr>
              </a:buClr>
              <a:buFont typeface="Wingdings 3" panose="05040102010807070707" pitchFamily="18" charset="2"/>
              <a:buChar char=""/>
            </a:pPr>
            <a:r>
              <a:rPr lang="en-US" dirty="0" smtClean="0">
                <a:solidFill>
                  <a:srgbClr val="0070C0"/>
                </a:solidFill>
              </a:rPr>
              <a:t>Imagine in </a:t>
            </a:r>
            <a:r>
              <a:rPr lang="en-US" dirty="0">
                <a:solidFill>
                  <a:srgbClr val="0070C0"/>
                </a:solidFill>
              </a:rPr>
              <a:t>4 or 5 years </a:t>
            </a:r>
            <a:r>
              <a:rPr lang="en-US" dirty="0" smtClean="0">
                <a:solidFill>
                  <a:srgbClr val="0070C0"/>
                </a:solidFill>
              </a:rPr>
              <a:t>you were </a:t>
            </a:r>
            <a:r>
              <a:rPr lang="en-US" dirty="0">
                <a:solidFill>
                  <a:srgbClr val="0070C0"/>
                </a:solidFill>
              </a:rPr>
              <a:t>not only working there, but personally running the business and doing well. When </a:t>
            </a:r>
            <a:r>
              <a:rPr lang="en-US" dirty="0" smtClean="0">
                <a:solidFill>
                  <a:srgbClr val="0070C0"/>
                </a:solidFill>
              </a:rPr>
              <a:t>asked </a:t>
            </a:r>
            <a:r>
              <a:rPr lang="en-US" dirty="0">
                <a:solidFill>
                  <a:srgbClr val="0070C0"/>
                </a:solidFill>
              </a:rPr>
              <a:t>what made </a:t>
            </a:r>
            <a:r>
              <a:rPr lang="en-US" dirty="0" smtClean="0">
                <a:solidFill>
                  <a:srgbClr val="0070C0"/>
                </a:solidFill>
              </a:rPr>
              <a:t>this </a:t>
            </a:r>
            <a:r>
              <a:rPr lang="en-US" dirty="0">
                <a:solidFill>
                  <a:srgbClr val="0070C0"/>
                </a:solidFill>
              </a:rPr>
              <a:t>shop different from the previous outlets </a:t>
            </a:r>
            <a:r>
              <a:rPr lang="en-US" dirty="0" smtClean="0">
                <a:solidFill>
                  <a:srgbClr val="0070C0"/>
                </a:solidFill>
              </a:rPr>
              <a:t>and were told that there was </a:t>
            </a:r>
            <a:r>
              <a:rPr lang="en-US" dirty="0">
                <a:solidFill>
                  <a:srgbClr val="0070C0"/>
                </a:solidFill>
              </a:rPr>
              <a:t>always a potential market as there were a lot of houses close by; that the previous owners were opening at the wrong hours and </a:t>
            </a:r>
            <a:r>
              <a:rPr lang="en-US" dirty="0" smtClean="0">
                <a:solidFill>
                  <a:srgbClr val="0070C0"/>
                </a:solidFill>
              </a:rPr>
              <a:t>you </a:t>
            </a:r>
            <a:r>
              <a:rPr lang="en-US" dirty="0">
                <a:solidFill>
                  <a:srgbClr val="0070C0"/>
                </a:solidFill>
              </a:rPr>
              <a:t>gave better customer service - including free delivery locally. </a:t>
            </a:r>
            <a:endParaRPr lang="en-US" dirty="0" smtClean="0">
              <a:solidFill>
                <a:srgbClr val="0070C0"/>
              </a:solidFill>
            </a:endParaRPr>
          </a:p>
          <a:p>
            <a:pPr marL="360363" indent="-360363">
              <a:spcAft>
                <a:spcPts val="600"/>
              </a:spcAft>
              <a:buClr>
                <a:schemeClr val="accent6">
                  <a:lumMod val="50000"/>
                </a:schemeClr>
              </a:buClr>
              <a:buFont typeface="Wingdings 3" panose="05040102010807070707" pitchFamily="18" charset="2"/>
              <a:buChar char=""/>
            </a:pPr>
            <a:r>
              <a:rPr lang="en-US" dirty="0" smtClean="0">
                <a:solidFill>
                  <a:srgbClr val="0070C0"/>
                </a:solidFill>
              </a:rPr>
              <a:t>Evening </a:t>
            </a:r>
            <a:r>
              <a:rPr lang="en-US" dirty="0">
                <a:solidFill>
                  <a:srgbClr val="0070C0"/>
                </a:solidFill>
              </a:rPr>
              <a:t>opening hours had previously been </a:t>
            </a:r>
            <a:r>
              <a:rPr lang="en-US" dirty="0" smtClean="0">
                <a:solidFill>
                  <a:srgbClr val="0070C0"/>
                </a:solidFill>
              </a:rPr>
              <a:t>5pm </a:t>
            </a:r>
            <a:r>
              <a:rPr lang="en-US" dirty="0">
                <a:solidFill>
                  <a:srgbClr val="0070C0"/>
                </a:solidFill>
              </a:rPr>
              <a:t>to </a:t>
            </a:r>
            <a:r>
              <a:rPr lang="en-US" dirty="0" smtClean="0">
                <a:solidFill>
                  <a:srgbClr val="0070C0"/>
                </a:solidFill>
              </a:rPr>
              <a:t>8pm</a:t>
            </a:r>
            <a:r>
              <a:rPr lang="en-US" dirty="0">
                <a:solidFill>
                  <a:srgbClr val="0070C0"/>
                </a:solidFill>
              </a:rPr>
              <a:t>, hoping to catch the </a:t>
            </a:r>
            <a:r>
              <a:rPr lang="en-US" dirty="0" smtClean="0">
                <a:solidFill>
                  <a:srgbClr val="0070C0"/>
                </a:solidFill>
              </a:rPr>
              <a:t>workers </a:t>
            </a:r>
            <a:r>
              <a:rPr lang="en-US" dirty="0">
                <a:solidFill>
                  <a:srgbClr val="0070C0"/>
                </a:solidFill>
              </a:rPr>
              <a:t>trade. Now they were </a:t>
            </a:r>
            <a:r>
              <a:rPr lang="en-US" dirty="0" smtClean="0">
                <a:solidFill>
                  <a:srgbClr val="0070C0"/>
                </a:solidFill>
              </a:rPr>
              <a:t>3pm </a:t>
            </a:r>
            <a:r>
              <a:rPr lang="en-US" dirty="0">
                <a:solidFill>
                  <a:srgbClr val="0070C0"/>
                </a:solidFill>
              </a:rPr>
              <a:t>to </a:t>
            </a:r>
            <a:r>
              <a:rPr lang="en-US" dirty="0" smtClean="0">
                <a:solidFill>
                  <a:srgbClr val="0070C0"/>
                </a:solidFill>
              </a:rPr>
              <a:t>5pm</a:t>
            </a:r>
            <a:r>
              <a:rPr lang="en-US" dirty="0">
                <a:solidFill>
                  <a:srgbClr val="0070C0"/>
                </a:solidFill>
              </a:rPr>
              <a:t>, to catch </a:t>
            </a:r>
            <a:r>
              <a:rPr lang="en-US" dirty="0" smtClean="0">
                <a:solidFill>
                  <a:srgbClr val="0070C0"/>
                </a:solidFill>
              </a:rPr>
              <a:t>the school trade.</a:t>
            </a:r>
            <a:endParaRPr lang="en-US" dirty="0">
              <a:solidFill>
                <a:srgbClr val="0070C0"/>
              </a:solidFill>
            </a:endParaRPr>
          </a:p>
          <a:p>
            <a:pPr>
              <a:spcAft>
                <a:spcPts val="600"/>
              </a:spcAft>
              <a:buClr>
                <a:schemeClr val="accent6">
                  <a:lumMod val="50000"/>
                </a:schemeClr>
              </a:buClr>
            </a:pPr>
            <a:r>
              <a:rPr lang="en-US" b="1" dirty="0" smtClean="0">
                <a:solidFill>
                  <a:srgbClr val="FF0000"/>
                </a:solidFill>
              </a:rPr>
              <a:t>P1.1 – Task 01</a:t>
            </a:r>
            <a:r>
              <a:rPr lang="en-US" b="1" dirty="0">
                <a:solidFill>
                  <a:srgbClr val="FF0000"/>
                </a:solidFill>
              </a:rPr>
              <a:t> </a:t>
            </a:r>
            <a:r>
              <a:rPr lang="en-US" b="1" dirty="0" smtClean="0">
                <a:solidFill>
                  <a:srgbClr val="FF0000"/>
                </a:solidFill>
              </a:rPr>
              <a:t>- </a:t>
            </a:r>
            <a:r>
              <a:rPr lang="en-US" dirty="0" smtClean="0">
                <a:solidFill>
                  <a:srgbClr val="FF0000"/>
                </a:solidFill>
              </a:rPr>
              <a:t>For this scenario, describe </a:t>
            </a:r>
            <a:r>
              <a:rPr lang="en-US" dirty="0">
                <a:solidFill>
                  <a:srgbClr val="FF0000"/>
                </a:solidFill>
              </a:rPr>
              <a:t>which factors </a:t>
            </a:r>
            <a:r>
              <a:rPr lang="en-US" dirty="0" smtClean="0">
                <a:solidFill>
                  <a:srgbClr val="FF0000"/>
                </a:solidFill>
              </a:rPr>
              <a:t>could be the </a:t>
            </a:r>
            <a:r>
              <a:rPr lang="en-US" dirty="0">
                <a:solidFill>
                  <a:srgbClr val="FF0000"/>
                </a:solidFill>
              </a:rPr>
              <a:t>most important in leading to the success of </a:t>
            </a:r>
            <a:r>
              <a:rPr lang="en-US" dirty="0" smtClean="0">
                <a:solidFill>
                  <a:srgbClr val="FF0000"/>
                </a:solidFill>
              </a:rPr>
              <a:t>this </a:t>
            </a:r>
            <a:r>
              <a:rPr lang="en-US" dirty="0">
                <a:solidFill>
                  <a:srgbClr val="FF0000"/>
                </a:solidFill>
              </a:rPr>
              <a:t>business? Explain your </a:t>
            </a:r>
            <a:r>
              <a:rPr lang="en-US" dirty="0" smtClean="0">
                <a:solidFill>
                  <a:srgbClr val="FF0000"/>
                </a:solidFill>
              </a:rPr>
              <a:t>thinking.</a:t>
            </a:r>
          </a:p>
          <a:p>
            <a:pPr>
              <a:spcAft>
                <a:spcPts val="600"/>
              </a:spcAft>
              <a:buClr>
                <a:schemeClr val="accent6">
                  <a:lumMod val="50000"/>
                </a:schemeClr>
              </a:buClr>
            </a:pPr>
            <a:r>
              <a:rPr lang="en-US" b="1" dirty="0" smtClean="0">
                <a:solidFill>
                  <a:srgbClr val="FF0000"/>
                </a:solidFill>
              </a:rPr>
              <a:t>P1.1 – Task 02 - </a:t>
            </a:r>
            <a:r>
              <a:rPr lang="en-US" dirty="0" smtClean="0">
                <a:solidFill>
                  <a:srgbClr val="FF0000"/>
                </a:solidFill>
              </a:rPr>
              <a:t>For your business, could </a:t>
            </a:r>
            <a:r>
              <a:rPr lang="en-US" dirty="0">
                <a:solidFill>
                  <a:srgbClr val="FF0000"/>
                </a:solidFill>
              </a:rPr>
              <a:t>there have been other significant factors, not mentioned </a:t>
            </a:r>
            <a:r>
              <a:rPr lang="en-US" dirty="0" smtClean="0">
                <a:solidFill>
                  <a:srgbClr val="FF0000"/>
                </a:solidFill>
              </a:rPr>
              <a:t>above that would influence the success or failure of the enterprise? </a:t>
            </a:r>
            <a:r>
              <a:rPr lang="en-US" dirty="0">
                <a:solidFill>
                  <a:srgbClr val="FF0000"/>
                </a:solidFill>
              </a:rPr>
              <a:t>Give as many possible examples as you can. (You could explain what 'better customer service' might mean in this context.)</a:t>
            </a:r>
          </a:p>
        </p:txBody>
      </p:sp>
      <p:pic>
        <p:nvPicPr>
          <p:cNvPr id="7170" name="Picture 2" descr="Image result for fish and chip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8304" y="1148807"/>
            <a:ext cx="1584176" cy="1089120"/>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2" name="Picture 4" descr="Image result for fish and chip sho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2369868"/>
            <a:ext cx="1578566" cy="1183925"/>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4" name="Picture 6" descr="Image result for fish"/>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8304" y="3683195"/>
            <a:ext cx="1578566" cy="1114863"/>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6" name="Picture 8" descr="Image result for pickled onion in fish shop"/>
          <p:cNvPicPr>
            <a:picLocks noChangeAspect="1" noChangeArrowheads="1"/>
          </p:cNvPicPr>
          <p:nvPr/>
        </p:nvPicPr>
        <p:blipFill rotWithShape="1">
          <a:blip r:embed="rId6">
            <a:extLst>
              <a:ext uri="{28A0092B-C50C-407E-A947-70E740481C1C}">
                <a14:useLocalDpi xmlns:a14="http://schemas.microsoft.com/office/drawing/2010/main" val="0"/>
              </a:ext>
            </a:extLst>
          </a:blip>
          <a:srcRect l="19039" r="20482" b="7324"/>
          <a:stretch/>
        </p:blipFill>
        <p:spPr bwMode="auto">
          <a:xfrm>
            <a:off x="7309426" y="4905299"/>
            <a:ext cx="1577444" cy="1692053"/>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Title 1"/>
          <p:cNvSpPr>
            <a:spLocks noGrp="1"/>
          </p:cNvSpPr>
          <p:nvPr>
            <p:ph type="title"/>
          </p:nvPr>
        </p:nvSpPr>
        <p:spPr>
          <a:xfrm>
            <a:off x="35496" y="72008"/>
            <a:ext cx="8851374" cy="548680"/>
          </a:xfrm>
        </p:spPr>
        <p:txBody>
          <a:bodyPr>
            <a:noAutofit/>
          </a:bodyPr>
          <a:lstStyle/>
          <a:p>
            <a:r>
              <a:rPr lang="en-GB" sz="3600" dirty="0"/>
              <a:t>1</a:t>
            </a:r>
            <a:r>
              <a:rPr lang="en-GB" sz="3600" dirty="0" smtClean="0"/>
              <a:t>.1 </a:t>
            </a:r>
            <a:r>
              <a:rPr lang="en-GB" sz="3600" dirty="0"/>
              <a:t>– </a:t>
            </a:r>
            <a:r>
              <a:rPr lang="en-US" sz="3600" dirty="0" smtClean="0"/>
              <a:t>Purpose </a:t>
            </a:r>
            <a:r>
              <a:rPr lang="en-US" sz="3600" dirty="0"/>
              <a:t>of the </a:t>
            </a:r>
            <a:r>
              <a:rPr lang="en-US" sz="3600" dirty="0" smtClean="0"/>
              <a:t>Marketing Function</a:t>
            </a:r>
            <a:endParaRPr lang="en-GB" sz="3200" dirty="0"/>
          </a:p>
        </p:txBody>
      </p:sp>
    </p:spTree>
    <p:extLst>
      <p:ext uri="{BB962C8B-B14F-4D97-AF65-F5344CB8AC3E}">
        <p14:creationId xmlns:p14="http://schemas.microsoft.com/office/powerpoint/2010/main" val="1611916580"/>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984776" cy="4801314"/>
          </a:xfrm>
          <a:prstGeom prst="rect">
            <a:avLst/>
          </a:prstGeom>
        </p:spPr>
        <p:txBody>
          <a:bodyPr wrap="square">
            <a:spAutoFit/>
          </a:bodyPr>
          <a:lstStyle/>
          <a:p>
            <a:pPr marL="360363" indent="-360363">
              <a:spcAft>
                <a:spcPts val="600"/>
              </a:spcAft>
              <a:buClr>
                <a:schemeClr val="accent6">
                  <a:lumMod val="50000"/>
                </a:schemeClr>
              </a:buClr>
              <a:buFont typeface="Wingdings 3" panose="05040102010807070707" pitchFamily="18" charset="2"/>
              <a:buChar char=""/>
            </a:pPr>
            <a:r>
              <a:rPr lang="en-US" sz="1850" dirty="0"/>
              <a:t>Marketing is the management process involved in identifying, anticipating, and satisfying </a:t>
            </a:r>
            <a:r>
              <a:rPr lang="en-US" sz="1850" dirty="0" smtClean="0"/>
              <a:t>consumer requirements </a:t>
            </a:r>
            <a:r>
              <a:rPr lang="en-US" sz="1850" dirty="0"/>
              <a:t>profitably. Some observers might argue that this immediately presents a conflict of interest between the needs of consumers, who want products to be as cheap as possible, and businesses that want to make as much profit as possible. This need not be the case, for a number of reasons. </a:t>
            </a:r>
            <a:endParaRPr lang="en-US" sz="1850" dirty="0" smtClean="0"/>
          </a:p>
          <a:p>
            <a:pPr marL="360363" indent="-360363">
              <a:spcAft>
                <a:spcPts val="600"/>
              </a:spcAft>
              <a:buClr>
                <a:schemeClr val="accent6">
                  <a:lumMod val="50000"/>
                </a:schemeClr>
              </a:buClr>
              <a:buFont typeface="Wingdings 3" panose="05040102010807070707" pitchFamily="18" charset="2"/>
              <a:buChar char=""/>
            </a:pPr>
            <a:r>
              <a:rPr lang="en-US" sz="1850" dirty="0" smtClean="0"/>
              <a:t>First </a:t>
            </a:r>
            <a:r>
              <a:rPr lang="en-US" sz="1850" dirty="0"/>
              <a:t>of all many consumers are looking for quality rather than low prices - why would there be such a range of clothes outlets if this were not </a:t>
            </a:r>
            <a:r>
              <a:rPr lang="en-US" sz="1850" dirty="0" smtClean="0"/>
              <a:t>so?</a:t>
            </a:r>
          </a:p>
          <a:p>
            <a:pPr marL="360363" indent="-360363">
              <a:spcAft>
                <a:spcPts val="600"/>
              </a:spcAft>
              <a:buClr>
                <a:schemeClr val="accent6">
                  <a:lumMod val="50000"/>
                </a:schemeClr>
              </a:buClr>
              <a:buFont typeface="Wingdings 3" panose="05040102010807070707" pitchFamily="18" charset="2"/>
              <a:buChar char=""/>
            </a:pPr>
            <a:r>
              <a:rPr lang="en-US" sz="1850" dirty="0" smtClean="0"/>
              <a:t>Secondly</a:t>
            </a:r>
            <a:r>
              <a:rPr lang="en-US" sz="1850" dirty="0"/>
              <a:t>, even those who are price conscious can be satisfied at a profit if costs can be minimised and volumes </a:t>
            </a:r>
            <a:r>
              <a:rPr lang="en-US" sz="1850" dirty="0" err="1"/>
              <a:t>maximised</a:t>
            </a:r>
            <a:r>
              <a:rPr lang="en-US" sz="1850" dirty="0"/>
              <a:t>. Somewhere in between the two, other businesses will do well with their own </a:t>
            </a:r>
            <a:r>
              <a:rPr lang="en-US" sz="1850" b="1" dirty="0"/>
              <a:t>unique selling points (USPs) </a:t>
            </a:r>
            <a:r>
              <a:rPr lang="en-US" sz="1850" dirty="0"/>
              <a:t>and ways of offering value for </a:t>
            </a:r>
            <a:r>
              <a:rPr lang="en-US" sz="1850" dirty="0" smtClean="0"/>
              <a:t>money, e.g. a Chip Shop offering </a:t>
            </a:r>
            <a:r>
              <a:rPr lang="en-US" sz="1850" dirty="0"/>
              <a:t>a good value meal at a price that attracted the customers.</a:t>
            </a:r>
          </a:p>
        </p:txBody>
      </p:sp>
      <p:sp>
        <p:nvSpPr>
          <p:cNvPr id="3" name="Rectangle 2"/>
          <p:cNvSpPr/>
          <p:nvPr/>
        </p:nvSpPr>
        <p:spPr>
          <a:xfrm>
            <a:off x="323528" y="6023029"/>
            <a:ext cx="8568952" cy="646331"/>
          </a:xfrm>
          <a:prstGeom prst="rect">
            <a:avLst/>
          </a:prstGeom>
          <a:solidFill>
            <a:schemeClr val="accent6">
              <a:lumMod val="40000"/>
              <a:lumOff val="60000"/>
            </a:schemeClr>
          </a:solidFill>
          <a:ln w="57150">
            <a:solidFill>
              <a:srgbClr val="002060"/>
            </a:solidFill>
            <a:prstDash val="solid"/>
          </a:ln>
        </p:spPr>
        <p:txBody>
          <a:bodyPr wrap="square">
            <a:spAutoFit/>
          </a:bodyPr>
          <a:lstStyle/>
          <a:p>
            <a:pPr indent="-190500" algn="just">
              <a:spcBef>
                <a:spcPts val="900"/>
              </a:spcBef>
              <a:spcAft>
                <a:spcPts val="0"/>
              </a:spcAft>
            </a:pPr>
            <a:r>
              <a:rPr lang="en-US" b="1" dirty="0"/>
              <a:t>Unique selling points </a:t>
            </a:r>
            <a:r>
              <a:rPr lang="en-US" dirty="0"/>
              <a:t>(USPs) are particular features of the product or service that a business offers its customers, characteristics that set it apart from competitors.</a:t>
            </a:r>
            <a:endParaRPr lang="en-GB" dirty="0"/>
          </a:p>
        </p:txBody>
      </p:sp>
      <p:pic>
        <p:nvPicPr>
          <p:cNvPr id="8194" name="Picture 2" descr="Image result for cheap biscuit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2660949"/>
            <a:ext cx="1582888" cy="1056083"/>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rolex watc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36296" y="1130551"/>
            <a:ext cx="1582888" cy="1360294"/>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wii u"/>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6296" y="5113119"/>
            <a:ext cx="1582888" cy="764153"/>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Image result for egypt corner shop"/>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0892"/>
          <a:stretch/>
        </p:blipFill>
        <p:spPr bwMode="auto">
          <a:xfrm>
            <a:off x="7236296" y="3902844"/>
            <a:ext cx="1582888" cy="1038324"/>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a:spLocks noGrp="1"/>
          </p:cNvSpPr>
          <p:nvPr>
            <p:ph type="title"/>
          </p:nvPr>
        </p:nvSpPr>
        <p:spPr>
          <a:xfrm>
            <a:off x="35496" y="72008"/>
            <a:ext cx="8851374" cy="548680"/>
          </a:xfrm>
        </p:spPr>
        <p:txBody>
          <a:bodyPr>
            <a:noAutofit/>
          </a:bodyPr>
          <a:lstStyle/>
          <a:p>
            <a:r>
              <a:rPr lang="en-GB" sz="3600" dirty="0"/>
              <a:t>1</a:t>
            </a:r>
            <a:r>
              <a:rPr lang="en-GB" sz="3600" dirty="0" smtClean="0"/>
              <a:t>.1 </a:t>
            </a:r>
            <a:r>
              <a:rPr lang="en-GB" sz="3600" dirty="0"/>
              <a:t>– </a:t>
            </a:r>
            <a:r>
              <a:rPr lang="en-US" sz="3600" dirty="0" smtClean="0"/>
              <a:t>Purpose </a:t>
            </a:r>
            <a:r>
              <a:rPr lang="en-US" sz="3600" dirty="0"/>
              <a:t>of the </a:t>
            </a:r>
            <a:r>
              <a:rPr lang="en-US" sz="3600" dirty="0" smtClean="0"/>
              <a:t>Marketing Function</a:t>
            </a:r>
            <a:endParaRPr lang="en-GB" sz="3200" dirty="0"/>
          </a:p>
        </p:txBody>
      </p:sp>
    </p:spTree>
    <p:extLst>
      <p:ext uri="{BB962C8B-B14F-4D97-AF65-F5344CB8AC3E}">
        <p14:creationId xmlns:p14="http://schemas.microsoft.com/office/powerpoint/2010/main" val="77398975"/>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984776" cy="5863144"/>
          </a:xfrm>
          <a:prstGeom prst="rect">
            <a:avLst/>
          </a:prstGeom>
        </p:spPr>
        <p:txBody>
          <a:bodyPr wrap="square">
            <a:spAutoFit/>
          </a:bodyPr>
          <a:lstStyle/>
          <a:p>
            <a:pPr marL="360363" indent="-360363">
              <a:spcAft>
                <a:spcPts val="600"/>
              </a:spcAft>
              <a:buClr>
                <a:schemeClr val="accent6">
                  <a:lumMod val="50000"/>
                </a:schemeClr>
              </a:buClr>
              <a:buFont typeface="Wingdings 3" panose="05040102010807070707" pitchFamily="18" charset="2"/>
              <a:buChar char=""/>
            </a:pPr>
            <a:r>
              <a:rPr lang="en-US" sz="1750" dirty="0"/>
              <a:t>Marketing objectives are the goals that a business is trying to achieve through its marketing. They could relate to profit or sales revenue or both. </a:t>
            </a:r>
            <a:r>
              <a:rPr lang="en-US" sz="1750" dirty="0" smtClean="0"/>
              <a:t>E.g., </a:t>
            </a:r>
            <a:r>
              <a:rPr lang="en-US" sz="1750" dirty="0"/>
              <a:t>many small businesses in the start-up phase will find a niche market where they can compete successfully with established businesses. Even so, they must make a profit to survive and must sell enough to cover costs. </a:t>
            </a:r>
            <a:endParaRPr lang="en-US" sz="1750" dirty="0" smtClean="0"/>
          </a:p>
          <a:p>
            <a:pPr marL="360363" indent="-360363">
              <a:spcAft>
                <a:spcPts val="600"/>
              </a:spcAft>
              <a:buClr>
                <a:schemeClr val="accent6">
                  <a:lumMod val="50000"/>
                </a:schemeClr>
              </a:buClr>
              <a:buFont typeface="Wingdings 3" panose="05040102010807070707" pitchFamily="18" charset="2"/>
              <a:buChar char=""/>
            </a:pPr>
            <a:r>
              <a:rPr lang="en-US" sz="1750" dirty="0" smtClean="0"/>
              <a:t>As </a:t>
            </a:r>
            <a:r>
              <a:rPr lang="en-US" sz="1750" dirty="0"/>
              <a:t>they become established they may see expanding output as their primary objective, perhaps aiming at an eventual mass market. This will require very different strategies, perhaps including lower prices. Good decisions in both situations require the best possible market research.</a:t>
            </a:r>
          </a:p>
          <a:p>
            <a:pPr marL="360363" indent="-360363">
              <a:spcAft>
                <a:spcPts val="600"/>
              </a:spcAft>
              <a:buClr>
                <a:schemeClr val="accent6">
                  <a:lumMod val="50000"/>
                </a:schemeClr>
              </a:buClr>
              <a:buFont typeface="Wingdings 3" panose="05040102010807070707" pitchFamily="18" charset="2"/>
              <a:buChar char=""/>
            </a:pPr>
            <a:r>
              <a:rPr lang="en-US" sz="1750" dirty="0"/>
              <a:t>At every stage of development, the business will have targets for sales revenue. Marketing objectives relate to the decisions that must be made as to prices, product design and advertising. Examples include increasing sales, raising brand awareness, enhancing brand or corporate image and promoting brand loyalty</a:t>
            </a:r>
            <a:r>
              <a:rPr lang="en-US" sz="1750" dirty="0" smtClean="0"/>
              <a:t>.</a:t>
            </a:r>
          </a:p>
          <a:p>
            <a:pPr marL="360363" indent="-360363">
              <a:spcAft>
                <a:spcPts val="600"/>
              </a:spcAft>
              <a:buClr>
                <a:schemeClr val="accent6">
                  <a:lumMod val="50000"/>
                </a:schemeClr>
              </a:buClr>
              <a:buFont typeface="Wingdings 3" panose="05040102010807070707" pitchFamily="18" charset="2"/>
              <a:buChar char=""/>
            </a:pPr>
            <a:r>
              <a:rPr lang="en-US" sz="1750" b="1" dirty="0" smtClean="0">
                <a:solidFill>
                  <a:srgbClr val="FF0000"/>
                </a:solidFill>
              </a:rPr>
              <a:t>P1.2 – Task 03 </a:t>
            </a:r>
            <a:r>
              <a:rPr lang="en-US" sz="1750" dirty="0" smtClean="0">
                <a:solidFill>
                  <a:srgbClr val="FF0000"/>
                </a:solidFill>
              </a:rPr>
              <a:t>– For your company, state the purpose of marketing in the early stage of start up and the longer term objective of marketing.</a:t>
            </a:r>
            <a:endParaRPr lang="en-US" sz="1750" dirty="0">
              <a:solidFill>
                <a:srgbClr val="FF0000"/>
              </a:solidFill>
            </a:endParaRPr>
          </a:p>
        </p:txBody>
      </p:sp>
      <p:pic>
        <p:nvPicPr>
          <p:cNvPr id="10242" name="Picture 2" descr="Image result for marketing objectiv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928" t="3426" r="2801" b="10417"/>
          <a:stretch/>
        </p:blipFill>
        <p:spPr bwMode="auto">
          <a:xfrm>
            <a:off x="7236296" y="1124744"/>
            <a:ext cx="1639958" cy="1225653"/>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marketing objectiv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890" t="11981" r="8209" b="15833"/>
          <a:stretch/>
        </p:blipFill>
        <p:spPr bwMode="auto">
          <a:xfrm>
            <a:off x="7236296" y="2500656"/>
            <a:ext cx="1639958" cy="784328"/>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Image result for marketing objectiv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04" r="25705" b="2871"/>
          <a:stretch/>
        </p:blipFill>
        <p:spPr bwMode="auto">
          <a:xfrm>
            <a:off x="7236296" y="3472102"/>
            <a:ext cx="1639958" cy="1757098"/>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Image result for marketing objective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0466" y="5373215"/>
            <a:ext cx="1642945" cy="125685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nvPr>
        </p:nvSpPr>
        <p:spPr>
          <a:xfrm>
            <a:off x="35496" y="72008"/>
            <a:ext cx="8851374" cy="548680"/>
          </a:xfrm>
        </p:spPr>
        <p:txBody>
          <a:bodyPr>
            <a:noAutofit/>
          </a:bodyPr>
          <a:lstStyle/>
          <a:p>
            <a:r>
              <a:rPr lang="en-GB" sz="3600" dirty="0" smtClean="0"/>
              <a:t>1.2 </a:t>
            </a:r>
            <a:r>
              <a:rPr lang="en-GB" sz="3600" dirty="0"/>
              <a:t>– </a:t>
            </a:r>
            <a:r>
              <a:rPr lang="en-US" sz="3600" dirty="0" smtClean="0"/>
              <a:t>Purpose </a:t>
            </a:r>
            <a:r>
              <a:rPr lang="en-US" sz="3600" dirty="0"/>
              <a:t>of the </a:t>
            </a:r>
            <a:r>
              <a:rPr lang="en-US" sz="3600" dirty="0" smtClean="0"/>
              <a:t>Marketing Function</a:t>
            </a:r>
            <a:endParaRPr lang="en-GB" sz="3200" dirty="0"/>
          </a:p>
        </p:txBody>
      </p:sp>
    </p:spTree>
    <p:extLst>
      <p:ext uri="{BB962C8B-B14F-4D97-AF65-F5344CB8AC3E}">
        <p14:creationId xmlns:p14="http://schemas.microsoft.com/office/powerpoint/2010/main" val="3427071817"/>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2720074254"/>
              </p:ext>
            </p:extLst>
          </p:nvPr>
        </p:nvGraphicFramePr>
        <p:xfrm>
          <a:off x="7159442" y="1052736"/>
          <a:ext cx="1661030" cy="5534681"/>
        </p:xfrm>
        <a:graphic>
          <a:graphicData uri="http://schemas.openxmlformats.org/drawingml/2006/table">
            <a:tbl>
              <a:tblPr firstRow="1" firstCol="1" lastRow="1" lastCol="1" bandRow="1" bandCol="1">
                <a:tableStyleId>{2D5ABB26-0587-4C30-8999-92F81FD0307C}</a:tableStyleId>
              </a:tblPr>
              <a:tblGrid>
                <a:gridCol w="1661030"/>
              </a:tblGrid>
              <a:tr h="432048">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came first, the product or the market</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Have you ever been influenced by an advert</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Can you name 3 TV adverts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When was the last time you saw an advert for Coca-Cola</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Can you sing 3 advertising songs</a:t>
                      </a:r>
                      <a:endParaRPr lang="en-GB" sz="135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Name 5 slogans and the company product related to it.</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Then name the company’s opportunity cost product</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893921"/>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660" dirty="0" smtClean="0"/>
              <a:t>Marketing departments within companies do not work independently. All other departments within support marketing functions just as marketing will support and improve business functions. </a:t>
            </a:r>
          </a:p>
          <a:p>
            <a:pPr marL="711200" lvl="1" indent="-342900">
              <a:spcAft>
                <a:spcPts val="600"/>
              </a:spcAft>
              <a:buClr>
                <a:srgbClr val="00B050"/>
              </a:buClr>
              <a:buFont typeface="Wingdings 3" panose="05040102010807070707" pitchFamily="18" charset="2"/>
              <a:buChar char=""/>
            </a:pPr>
            <a:r>
              <a:rPr lang="en-US" sz="1660" b="1" dirty="0" smtClean="0"/>
              <a:t>Operations/Production</a:t>
            </a:r>
            <a:r>
              <a:rPr lang="en-US" sz="1660" dirty="0" smtClean="0"/>
              <a:t> – In order to do marketing, companies need to know what products need different kinds of marketing. For instance, a newly developed phone needs one kind of marketing, a tried and tested product like Coca-Cola needs another. </a:t>
            </a:r>
          </a:p>
          <a:p>
            <a:pPr marL="711200" lvl="1" indent="-342900">
              <a:spcAft>
                <a:spcPts val="600"/>
              </a:spcAft>
              <a:buClr>
                <a:srgbClr val="00B050"/>
              </a:buClr>
              <a:buFont typeface="Wingdings 3" panose="05040102010807070707" pitchFamily="18" charset="2"/>
              <a:buChar char=""/>
            </a:pPr>
            <a:r>
              <a:rPr lang="en-US" sz="1660" b="1" dirty="0" smtClean="0"/>
              <a:t>Finance</a:t>
            </a:r>
            <a:r>
              <a:rPr lang="en-US" sz="1660" dirty="0" smtClean="0"/>
              <a:t> – Marketing needs paying for, campaigns can be expensive and marketing is restricted by the funds available. For example a TV campaign is expensive whereas flyers are cheap, but the impact is different.</a:t>
            </a:r>
          </a:p>
          <a:p>
            <a:pPr marL="711200" lvl="1" indent="-342900">
              <a:spcAft>
                <a:spcPts val="600"/>
              </a:spcAft>
              <a:buClr>
                <a:srgbClr val="00B050"/>
              </a:buClr>
              <a:buFont typeface="Wingdings 3" panose="05040102010807070707" pitchFamily="18" charset="2"/>
              <a:buChar char=""/>
            </a:pPr>
            <a:r>
              <a:rPr lang="en-US" sz="1660" b="1" dirty="0" smtClean="0"/>
              <a:t>Human Resources </a:t>
            </a:r>
            <a:r>
              <a:rPr lang="en-US" sz="1660" dirty="0" smtClean="0"/>
              <a:t>– marketing needs human support, people to hand out flyers, staff to review the marketing results, staff to act upon those results. Marketing campaigns are designed to improve sales or introduce new products, sales means more staff, new products means more manufacturing.</a:t>
            </a:r>
          </a:p>
          <a:p>
            <a:pPr marL="355600" lvl="1" indent="-342900">
              <a:spcAft>
                <a:spcPts val="600"/>
              </a:spcAft>
              <a:buClr>
                <a:srgbClr val="00B050"/>
              </a:buClr>
              <a:buFont typeface="Wingdings 3" panose="05040102010807070707" pitchFamily="18" charset="2"/>
              <a:buChar char=""/>
            </a:pPr>
            <a:r>
              <a:rPr lang="en-US" sz="1660" b="1" dirty="0" smtClean="0">
                <a:solidFill>
                  <a:srgbClr val="FF0000"/>
                </a:solidFill>
              </a:rPr>
              <a:t>P1.3 – Task 04 </a:t>
            </a:r>
            <a:r>
              <a:rPr lang="en-US" sz="1660" dirty="0" smtClean="0">
                <a:solidFill>
                  <a:srgbClr val="FF0000"/>
                </a:solidFill>
              </a:rPr>
              <a:t>– For your company state how marketing will influence and depend upon the departments and business functions.</a:t>
            </a:r>
            <a:endParaRPr lang="en-US" sz="166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300" dirty="0" smtClean="0"/>
              <a:t>1.3 – How Marketing Integrates into a Company</a:t>
            </a:r>
            <a:endParaRPr lang="en-US" sz="3300" dirty="0"/>
          </a:p>
        </p:txBody>
      </p:sp>
    </p:spTree>
    <p:extLst>
      <p:ext uri="{BB962C8B-B14F-4D97-AF65-F5344CB8AC3E}">
        <p14:creationId xmlns:p14="http://schemas.microsoft.com/office/powerpoint/2010/main" val="3086185207"/>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776966"/>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810" b="1" dirty="0" smtClean="0"/>
              <a:t>Strategic </a:t>
            </a:r>
            <a:r>
              <a:rPr lang="en-US" sz="1810" b="1" dirty="0"/>
              <a:t>objectives </a:t>
            </a:r>
            <a:r>
              <a:rPr lang="en-US" sz="1810" dirty="0" smtClean="0"/>
              <a:t>are the highest level of planning that a company does in order to progress, manage and compete. It falls </a:t>
            </a:r>
            <a:r>
              <a:rPr lang="en-US" sz="1810" dirty="0"/>
              <a:t>into </a:t>
            </a:r>
            <a:r>
              <a:rPr lang="en-US" sz="1810" dirty="0" smtClean="0"/>
              <a:t>several major </a:t>
            </a:r>
            <a:r>
              <a:rPr lang="en-US" sz="1810" dirty="0"/>
              <a:t>classifications</a:t>
            </a:r>
            <a:r>
              <a:rPr lang="en-US" sz="1810" dirty="0" smtClean="0"/>
              <a:t>:</a:t>
            </a:r>
          </a:p>
          <a:p>
            <a:pPr marL="812800" lvl="1" indent="-371475" defTabSz="982663">
              <a:spcAft>
                <a:spcPts val="600"/>
              </a:spcAft>
              <a:buClr>
                <a:srgbClr val="00B050"/>
              </a:buClr>
              <a:buFont typeface="+mj-lt"/>
              <a:buAutoNum type="arabicPeriod"/>
            </a:pPr>
            <a:r>
              <a:rPr lang="en-US" sz="1810" dirty="0" smtClean="0"/>
              <a:t>Market </a:t>
            </a:r>
            <a:r>
              <a:rPr lang="en-US" sz="1810" dirty="0"/>
              <a:t>standing: desired share of the present and new </a:t>
            </a:r>
            <a:r>
              <a:rPr lang="en-US" sz="1810" dirty="0" smtClean="0"/>
              <a:t>markets</a:t>
            </a:r>
          </a:p>
          <a:p>
            <a:pPr marL="812800" lvl="1" indent="-371475" defTabSz="982663">
              <a:spcAft>
                <a:spcPts val="600"/>
              </a:spcAft>
              <a:buClr>
                <a:srgbClr val="00B050"/>
              </a:buClr>
              <a:buFont typeface="+mj-lt"/>
              <a:buAutoNum type="arabicPeriod"/>
            </a:pPr>
            <a:r>
              <a:rPr lang="en-US" sz="1810" dirty="0" smtClean="0"/>
              <a:t>Innovation</a:t>
            </a:r>
            <a:r>
              <a:rPr lang="en-US" sz="1810" dirty="0"/>
              <a:t>: development of new goods and services, and of skills and methods required to supply </a:t>
            </a:r>
            <a:r>
              <a:rPr lang="en-US" sz="1810" dirty="0" smtClean="0"/>
              <a:t>them</a:t>
            </a:r>
          </a:p>
          <a:p>
            <a:pPr marL="812800" lvl="1" indent="-371475" defTabSz="982663">
              <a:spcAft>
                <a:spcPts val="600"/>
              </a:spcAft>
              <a:buClr>
                <a:srgbClr val="00B050"/>
              </a:buClr>
              <a:buFont typeface="+mj-lt"/>
              <a:buAutoNum type="arabicPeriod"/>
            </a:pPr>
            <a:r>
              <a:rPr lang="en-US" sz="1810" dirty="0" smtClean="0"/>
              <a:t>Human </a:t>
            </a:r>
            <a:r>
              <a:rPr lang="en-US" sz="1810" dirty="0"/>
              <a:t>resources: selection and development of </a:t>
            </a:r>
            <a:r>
              <a:rPr lang="en-US" sz="1810" dirty="0" smtClean="0"/>
              <a:t>employees</a:t>
            </a:r>
          </a:p>
          <a:p>
            <a:pPr marL="812800" lvl="1" indent="-371475" defTabSz="982663">
              <a:spcAft>
                <a:spcPts val="600"/>
              </a:spcAft>
              <a:buClr>
                <a:srgbClr val="00B050"/>
              </a:buClr>
              <a:buFont typeface="+mj-lt"/>
              <a:buAutoNum type="arabicPeriod"/>
            </a:pPr>
            <a:r>
              <a:rPr lang="en-US" sz="1810" dirty="0" smtClean="0"/>
              <a:t>Financial </a:t>
            </a:r>
            <a:r>
              <a:rPr lang="en-US" sz="1810" dirty="0"/>
              <a:t>resources: identification of the sources of capital and their </a:t>
            </a:r>
            <a:r>
              <a:rPr lang="en-US" sz="1810" dirty="0" smtClean="0"/>
              <a:t>use</a:t>
            </a:r>
          </a:p>
          <a:p>
            <a:pPr marL="812800" lvl="1" indent="-371475" defTabSz="982663">
              <a:spcAft>
                <a:spcPts val="600"/>
              </a:spcAft>
              <a:buClr>
                <a:srgbClr val="00B050"/>
              </a:buClr>
              <a:buFont typeface="+mj-lt"/>
              <a:buAutoNum type="arabicPeriod"/>
            </a:pPr>
            <a:r>
              <a:rPr lang="en-US" sz="1810" dirty="0" smtClean="0"/>
              <a:t>Physical </a:t>
            </a:r>
            <a:r>
              <a:rPr lang="en-US" sz="1810" dirty="0"/>
              <a:t>resources: equipment and facilities and their </a:t>
            </a:r>
            <a:r>
              <a:rPr lang="en-US" sz="1810" dirty="0" smtClean="0"/>
              <a:t>use</a:t>
            </a:r>
          </a:p>
          <a:p>
            <a:pPr marL="812800" lvl="1" indent="-371475" defTabSz="982663">
              <a:spcAft>
                <a:spcPts val="600"/>
              </a:spcAft>
              <a:buClr>
                <a:srgbClr val="00B050"/>
              </a:buClr>
              <a:buFont typeface="+mj-lt"/>
              <a:buAutoNum type="arabicPeriod"/>
            </a:pPr>
            <a:r>
              <a:rPr lang="en-US" sz="1810" dirty="0" smtClean="0"/>
              <a:t>Productivity</a:t>
            </a:r>
            <a:r>
              <a:rPr lang="en-US" sz="1810" dirty="0"/>
              <a:t>: efficient use of the resources relative to the </a:t>
            </a:r>
            <a:r>
              <a:rPr lang="en-US" sz="1810" dirty="0" smtClean="0"/>
              <a:t>output</a:t>
            </a:r>
          </a:p>
          <a:p>
            <a:pPr marL="371475" lvl="1" indent="-371475" defTabSz="982663">
              <a:spcAft>
                <a:spcPts val="600"/>
              </a:spcAft>
              <a:buClr>
                <a:srgbClr val="00B050"/>
              </a:buClr>
              <a:buFont typeface="Wingdings 3" panose="05040102010807070707" pitchFamily="18" charset="2"/>
              <a:buChar char=""/>
            </a:pPr>
            <a:r>
              <a:rPr lang="en-US" sz="1810" dirty="0" smtClean="0"/>
              <a:t>Marketing and marketing objectives has to fit into this strategy, short, medium and long term, and setting marketing within this role usually involves setting SMART targets linked to the strategic goal. For instance, with Market Standing, marketing is designed to improve a company image within the marketplace.</a:t>
            </a:r>
          </a:p>
          <a:p>
            <a:pPr marL="371475" lvl="1" indent="-371475" defTabSz="982663">
              <a:spcAft>
                <a:spcPts val="600"/>
              </a:spcAft>
              <a:buClr>
                <a:srgbClr val="00B050"/>
              </a:buClr>
              <a:buFont typeface="Wingdings 3" panose="05040102010807070707" pitchFamily="18" charset="2"/>
              <a:buChar char=""/>
            </a:pPr>
            <a:r>
              <a:rPr lang="en-US" sz="1810" b="1" dirty="0" smtClean="0">
                <a:solidFill>
                  <a:srgbClr val="FF0000"/>
                </a:solidFill>
              </a:rPr>
              <a:t>P1.4 – Task 04 </a:t>
            </a:r>
            <a:r>
              <a:rPr lang="en-US" sz="1810" dirty="0" smtClean="0">
                <a:solidFill>
                  <a:srgbClr val="FF0000"/>
                </a:solidFill>
              </a:rPr>
              <a:t>– In terms of Market Standing, Innovation, Human, Financial and Physical resources and Productivity, explain the riles and describe how marketing fits into your companies strategic plan.</a:t>
            </a:r>
          </a:p>
        </p:txBody>
      </p:sp>
      <p:sp>
        <p:nvSpPr>
          <p:cNvPr id="14" name="Title 2"/>
          <p:cNvSpPr>
            <a:spLocks noGrp="1"/>
          </p:cNvSpPr>
          <p:nvPr>
            <p:ph type="title"/>
          </p:nvPr>
        </p:nvSpPr>
        <p:spPr>
          <a:xfrm>
            <a:off x="70266" y="72008"/>
            <a:ext cx="8859452" cy="548680"/>
          </a:xfrm>
        </p:spPr>
        <p:txBody>
          <a:bodyPr>
            <a:noAutofit/>
          </a:bodyPr>
          <a:lstStyle/>
          <a:p>
            <a:r>
              <a:rPr lang="en-US" sz="3500" dirty="0" smtClean="0"/>
              <a:t>1.4 – Marketing Objectives and Strategic Aims</a:t>
            </a:r>
            <a:endParaRPr lang="en-US" sz="3500" dirty="0"/>
          </a:p>
        </p:txBody>
      </p:sp>
    </p:spTree>
    <p:extLst>
      <p:ext uri="{BB962C8B-B14F-4D97-AF65-F5344CB8AC3E}">
        <p14:creationId xmlns:p14="http://schemas.microsoft.com/office/powerpoint/2010/main" val="1701245814"/>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157130430"/>
              </p:ext>
            </p:extLst>
          </p:nvPr>
        </p:nvGraphicFramePr>
        <p:xfrm>
          <a:off x="7164288" y="1052736"/>
          <a:ext cx="1656184" cy="5534681"/>
        </p:xfrm>
        <a:graphic>
          <a:graphicData uri="http://schemas.openxmlformats.org/drawingml/2006/table">
            <a:tbl>
              <a:tblPr firstRow="1" firstCol="1" lastRow="1" lastCol="1" bandRow="1" bandCol="1">
                <a:tableStyleId>{2D5ABB26-0587-4C30-8999-92F81FD0307C}</a:tableStyleId>
              </a:tblPr>
              <a:tblGrid>
                <a:gridCol w="1656184"/>
              </a:tblGrid>
              <a:tr h="432048">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came first, the product or the market</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Have you ever been influenced by an advert</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Can you name 3 TV adverts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When was the last time you saw an advert for Coca-Cola</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Can you sing 3 advertising songs</a:t>
                      </a:r>
                      <a:endParaRPr lang="en-GB" sz="135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Name 5 slogans and the company product related to it.</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Then name the company’s opportunity cost product</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709255"/>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700" dirty="0" smtClean="0"/>
              <a:t>The </a:t>
            </a:r>
            <a:r>
              <a:rPr lang="en-US" sz="1700" dirty="0"/>
              <a:t>stages involved in marketing, i.e.</a:t>
            </a:r>
          </a:p>
          <a:p>
            <a:pPr marL="627063" lvl="1" indent="-258763">
              <a:spcAft>
                <a:spcPts val="600"/>
              </a:spcAft>
              <a:buClr>
                <a:srgbClr val="00B050"/>
              </a:buClr>
              <a:buFont typeface="Arial" panose="020B0604020202020204" pitchFamily="34" charset="0"/>
              <a:buChar char="•"/>
            </a:pPr>
            <a:r>
              <a:rPr lang="en-US" sz="1700" b="1" dirty="0" smtClean="0"/>
              <a:t>Business objectives </a:t>
            </a:r>
            <a:r>
              <a:rPr lang="en-US" sz="1700" dirty="0" smtClean="0"/>
              <a:t>– The first stage of creating a marketing plan is to set the aims and objectives of that plan, the business objectives. These are usually defines as SMART, Specific, Measurable etc. These need to include what part Marketing plays within those these objectives</a:t>
            </a:r>
            <a:r>
              <a:rPr lang="en-US" sz="1700" dirty="0"/>
              <a:t>.</a:t>
            </a:r>
            <a:r>
              <a:rPr lang="en-US" sz="1700" dirty="0" smtClean="0"/>
              <a:t> </a:t>
            </a:r>
            <a:endParaRPr lang="en-US" sz="1700" dirty="0"/>
          </a:p>
          <a:p>
            <a:pPr marL="627063" lvl="1" indent="-258763">
              <a:spcAft>
                <a:spcPts val="600"/>
              </a:spcAft>
              <a:buClr>
                <a:srgbClr val="00B050"/>
              </a:buClr>
              <a:buFont typeface="Arial" panose="020B0604020202020204" pitchFamily="34" charset="0"/>
              <a:buChar char="•"/>
            </a:pPr>
            <a:r>
              <a:rPr lang="en-US" sz="1700" b="1" dirty="0" smtClean="0"/>
              <a:t>Market analysis </a:t>
            </a:r>
            <a:r>
              <a:rPr lang="en-US" sz="1700" dirty="0" smtClean="0"/>
              <a:t>– Next a company needs to set the goals of their marketing strategy by doing a market analysis. This allows them to define the market </a:t>
            </a:r>
            <a:r>
              <a:rPr lang="en-US" sz="1700" dirty="0"/>
              <a:t>structure </a:t>
            </a:r>
            <a:r>
              <a:rPr lang="en-US" sz="1700" dirty="0" smtClean="0"/>
              <a:t>e.g</a:t>
            </a:r>
            <a:r>
              <a:rPr lang="en-US" sz="1700" dirty="0"/>
              <a:t>. number of firms, market share, market size, market volume, market </a:t>
            </a:r>
            <a:r>
              <a:rPr lang="en-US" sz="1700" dirty="0" smtClean="0"/>
              <a:t>value.</a:t>
            </a:r>
            <a:endParaRPr lang="en-US" sz="1700" dirty="0"/>
          </a:p>
          <a:p>
            <a:pPr marL="627063" lvl="1" indent="-258763">
              <a:spcAft>
                <a:spcPts val="600"/>
              </a:spcAft>
              <a:buClr>
                <a:srgbClr val="00B050"/>
              </a:buClr>
              <a:buFont typeface="Arial" panose="020B0604020202020204" pitchFamily="34" charset="0"/>
              <a:buChar char="•"/>
            </a:pPr>
            <a:r>
              <a:rPr lang="en-US" sz="1700" b="1" dirty="0" smtClean="0"/>
              <a:t>Marketing strategy </a:t>
            </a:r>
            <a:r>
              <a:rPr lang="en-US" sz="1700" dirty="0" smtClean="0"/>
              <a:t>– Next a company defines how it will carry out its marketing, what kind of campaign, the boundaries of that strategy, success criteria, financial constraints, what kind of strategies need to be in place.</a:t>
            </a:r>
            <a:endParaRPr lang="en-US" sz="1700" dirty="0"/>
          </a:p>
          <a:p>
            <a:pPr marL="627063" lvl="1" indent="-258763">
              <a:spcAft>
                <a:spcPts val="600"/>
              </a:spcAft>
              <a:buClr>
                <a:srgbClr val="00B050"/>
              </a:buClr>
              <a:buFont typeface="Arial" panose="020B0604020202020204" pitchFamily="34" charset="0"/>
              <a:buChar char="•"/>
            </a:pPr>
            <a:r>
              <a:rPr lang="en-US" sz="1700" b="1" dirty="0" smtClean="0"/>
              <a:t>Marketing mix </a:t>
            </a:r>
            <a:r>
              <a:rPr lang="en-US" sz="1700" dirty="0" smtClean="0"/>
              <a:t>– The 4P’s, which  strategic focus will the company centre on, the Product, Place, price or Promotional methods.</a:t>
            </a:r>
          </a:p>
          <a:p>
            <a:pPr marL="285750" lvl="1" indent="-285750">
              <a:spcAft>
                <a:spcPts val="600"/>
              </a:spcAft>
              <a:buClr>
                <a:srgbClr val="00B050"/>
              </a:buClr>
              <a:buFont typeface="Wingdings 3" panose="05040102010807070707" pitchFamily="18" charset="2"/>
              <a:buChar char=""/>
            </a:pPr>
            <a:r>
              <a:rPr lang="en-US" sz="1700" b="1" dirty="0" smtClean="0">
                <a:solidFill>
                  <a:srgbClr val="FF0000"/>
                </a:solidFill>
              </a:rPr>
              <a:t>P1.5 – Task 05 </a:t>
            </a:r>
            <a:r>
              <a:rPr lang="en-US" sz="1700" dirty="0" smtClean="0">
                <a:solidFill>
                  <a:srgbClr val="FF0000"/>
                </a:solidFill>
              </a:rPr>
              <a:t>– Explain the role and then define the Market stages for your Company. For each stage state the method and desired outcome including a pricing strategy for your products.</a:t>
            </a:r>
            <a:endParaRPr lang="en-US" sz="17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500" dirty="0" smtClean="0"/>
              <a:t>1.5 – Marketing Stages</a:t>
            </a:r>
            <a:endParaRPr lang="en-US" sz="3500" dirty="0"/>
          </a:p>
        </p:txBody>
      </p:sp>
    </p:spTree>
    <p:extLst>
      <p:ext uri="{BB962C8B-B14F-4D97-AF65-F5344CB8AC3E}">
        <p14:creationId xmlns:p14="http://schemas.microsoft.com/office/powerpoint/2010/main" val="4137050481"/>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2037422420"/>
              </p:ext>
            </p:extLst>
          </p:nvPr>
        </p:nvGraphicFramePr>
        <p:xfrm>
          <a:off x="7164288" y="1052736"/>
          <a:ext cx="1656184" cy="5534681"/>
        </p:xfrm>
        <a:graphic>
          <a:graphicData uri="http://schemas.openxmlformats.org/drawingml/2006/table">
            <a:tbl>
              <a:tblPr firstRow="1" firstCol="1" lastRow="1" lastCol="1" bandRow="1" bandCol="1">
                <a:tableStyleId>{2D5ABB26-0587-4C30-8999-92F81FD0307C}</a:tableStyleId>
              </a:tblPr>
              <a:tblGrid>
                <a:gridCol w="1656184"/>
              </a:tblGrid>
              <a:tr h="432048">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came first, the product or the market</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Have you ever been influenced by an advert</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Can you name 3 TV adverts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When was the last time you saw an advert for Coca-Cola</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Can you sing 3 advertising songs</a:t>
                      </a:r>
                      <a:endParaRPr lang="en-GB" sz="135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Name 5 slogans and the company product related to it.</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Then name the company’s opportunity cost product</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586145"/>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dirty="0" smtClean="0"/>
              <a:t>A </a:t>
            </a:r>
            <a:r>
              <a:rPr lang="en-US" dirty="0"/>
              <a:t>market analysis is a quantitative and qualitative assessment of a </a:t>
            </a:r>
            <a:r>
              <a:rPr lang="en-US" dirty="0" smtClean="0"/>
              <a:t>market in which your business wishes to trade in. </a:t>
            </a:r>
            <a:r>
              <a:rPr lang="en-US" dirty="0"/>
              <a:t>It looks into the size of the market both in volume and in value, the various customer segments and buying patterns, the competition, and the economic environment in terms of barriers to entry and regulation</a:t>
            </a:r>
            <a:r>
              <a:rPr lang="en-US" dirty="0" smtClean="0"/>
              <a:t>. Its primary purpose is to:</a:t>
            </a:r>
          </a:p>
          <a:p>
            <a:pPr marL="627063" lvl="1" indent="-258763">
              <a:spcAft>
                <a:spcPts val="600"/>
              </a:spcAft>
              <a:buClr>
                <a:srgbClr val="00B050"/>
              </a:buClr>
              <a:buFont typeface="Arial" panose="020B0604020202020204" pitchFamily="34" charset="0"/>
              <a:buChar char="•"/>
            </a:pPr>
            <a:r>
              <a:rPr lang="en-US" b="1" dirty="0" smtClean="0"/>
              <a:t>To identify market structure </a:t>
            </a:r>
            <a:r>
              <a:rPr lang="en-US" dirty="0" smtClean="0"/>
              <a:t>(e.g. number of firms, market share, market size, market volume, market value) – For a sweet shop this would mean who the competition is and where, how much trade is likely to happen, and how much money there is to spend on the product to justify setting up.</a:t>
            </a:r>
          </a:p>
          <a:p>
            <a:pPr marL="627063" lvl="1" indent="-258763">
              <a:spcAft>
                <a:spcPts val="600"/>
              </a:spcAft>
              <a:buClr>
                <a:srgbClr val="00B050"/>
              </a:buClr>
              <a:buFont typeface="Arial" panose="020B0604020202020204" pitchFamily="34" charset="0"/>
              <a:buChar char="•"/>
            </a:pPr>
            <a:r>
              <a:rPr lang="en-US" b="1" dirty="0" smtClean="0"/>
              <a:t>To identify potential market growth opportunities / downsizing</a:t>
            </a:r>
            <a:r>
              <a:rPr lang="en-US" dirty="0" smtClean="0"/>
              <a:t> – for a sweet shop this would mean looking to see if business is good enough to expand to another shop, go online or if the market is too bad to stay the same.</a:t>
            </a:r>
          </a:p>
          <a:p>
            <a:pPr marL="627063" lvl="1" indent="-258763">
              <a:spcAft>
                <a:spcPts val="600"/>
              </a:spcAft>
              <a:buClr>
                <a:srgbClr val="00B050"/>
              </a:buClr>
              <a:buFont typeface="Arial" panose="020B0604020202020204" pitchFamily="34" charset="0"/>
              <a:buChar char="•"/>
            </a:pPr>
            <a:r>
              <a:rPr lang="en-US" b="1" dirty="0" smtClean="0"/>
              <a:t>To recognise competitors</a:t>
            </a:r>
            <a:r>
              <a:rPr lang="en-US" dirty="0" smtClean="0"/>
              <a:t> (e.g. competitor analysis, market mapping) – To see what he competition is doing, if they are doing it well and where the competition is placed in location to the customer base.</a:t>
            </a:r>
          </a:p>
        </p:txBody>
      </p:sp>
      <p:sp>
        <p:nvSpPr>
          <p:cNvPr id="14" name="Title 2"/>
          <p:cNvSpPr>
            <a:spLocks noGrp="1"/>
          </p:cNvSpPr>
          <p:nvPr>
            <p:ph type="title"/>
          </p:nvPr>
        </p:nvSpPr>
        <p:spPr>
          <a:xfrm>
            <a:off x="70266" y="72008"/>
            <a:ext cx="8859452" cy="548680"/>
          </a:xfrm>
        </p:spPr>
        <p:txBody>
          <a:bodyPr>
            <a:noAutofit/>
          </a:bodyPr>
          <a:lstStyle/>
          <a:p>
            <a:r>
              <a:rPr lang="en-US" sz="3600" dirty="0" smtClean="0"/>
              <a:t>2.1 – </a:t>
            </a:r>
            <a:r>
              <a:rPr lang="en-US" sz="3600" dirty="0"/>
              <a:t>How </a:t>
            </a:r>
            <a:r>
              <a:rPr lang="en-US" sz="3600" dirty="0" smtClean="0"/>
              <a:t>Businesses </a:t>
            </a:r>
            <a:r>
              <a:rPr lang="en-US" sz="3600" dirty="0"/>
              <a:t>use </a:t>
            </a:r>
            <a:r>
              <a:rPr lang="en-US" sz="3600" dirty="0" smtClean="0"/>
              <a:t>Market Analysis</a:t>
            </a:r>
            <a:endParaRPr lang="en-US" sz="3600" dirty="0"/>
          </a:p>
        </p:txBody>
      </p:sp>
    </p:spTree>
    <p:extLst>
      <p:ext uri="{BB962C8B-B14F-4D97-AF65-F5344CB8AC3E}">
        <p14:creationId xmlns:p14="http://schemas.microsoft.com/office/powerpoint/2010/main" val="3648716274"/>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768752" cy="5755422"/>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300" dirty="0" smtClean="0"/>
              <a:t>The best way to </a:t>
            </a:r>
            <a:r>
              <a:rPr lang="en-US" sz="2300" dirty="0" err="1" smtClean="0"/>
              <a:t>visualise</a:t>
            </a:r>
            <a:r>
              <a:rPr lang="en-US" sz="2300" dirty="0" smtClean="0"/>
              <a:t> the position of different products in the market is to use </a:t>
            </a:r>
            <a:r>
              <a:rPr lang="en-US" sz="2300" b="1" dirty="0" smtClean="0">
                <a:solidFill>
                  <a:srgbClr val="FF0000"/>
                </a:solidFill>
              </a:rPr>
              <a:t>market mapping</a:t>
            </a:r>
            <a:r>
              <a:rPr lang="en-US" sz="2300" dirty="0" smtClean="0"/>
              <a:t>. There are two important aspects to consider when positioning a business idea.</a:t>
            </a:r>
          </a:p>
          <a:p>
            <a:pPr marL="744538" indent="-338138">
              <a:buClr>
                <a:schemeClr val="accent6">
                  <a:lumMod val="50000"/>
                </a:schemeClr>
              </a:buClr>
              <a:buFont typeface="Arial" panose="020B0604020202020204" pitchFamily="34" charset="0"/>
              <a:buChar char="•"/>
            </a:pPr>
            <a:r>
              <a:rPr lang="en-US" sz="2300" dirty="0" smtClean="0"/>
              <a:t>The business idea must be evaluated as to how well it will meet the customer needs that have been identified by market research. If it isn't going to meet current or future customer needs it is unlikely to be successful.</a:t>
            </a:r>
          </a:p>
          <a:p>
            <a:pPr marL="744538" indent="-338138">
              <a:buClr>
                <a:schemeClr val="accent6">
                  <a:lumMod val="50000"/>
                </a:schemeClr>
              </a:buClr>
              <a:buFont typeface="Arial" panose="020B0604020202020204" pitchFamily="34" charset="0"/>
              <a:buChar char="•"/>
            </a:pPr>
            <a:r>
              <a:rPr lang="en-US" sz="2300" dirty="0" smtClean="0"/>
              <a:t>Even if the product or service clearly meets the researched customer needs, it may be important that other businesses are not already doing that. Market mapping allows an entrepreneur to check whether this is the case.</a:t>
            </a:r>
          </a:p>
        </p:txBody>
      </p:sp>
      <p:pic>
        <p:nvPicPr>
          <p:cNvPr id="10242" name="Picture 2" descr="Image result for market mapping"/>
          <p:cNvPicPr>
            <a:picLocks noChangeAspect="1" noChangeArrowheads="1"/>
          </p:cNvPicPr>
          <p:nvPr/>
        </p:nvPicPr>
        <p:blipFill rotWithShape="1">
          <a:blip r:embed="rId3">
            <a:extLst>
              <a:ext uri="{28A0092B-C50C-407E-A947-70E740481C1C}">
                <a14:useLocalDpi xmlns:a14="http://schemas.microsoft.com/office/drawing/2010/main" val="0"/>
              </a:ext>
            </a:extLst>
          </a:blip>
          <a:srcRect l="1842" t="2436" r="31820" b="3901"/>
          <a:stretch/>
        </p:blipFill>
        <p:spPr bwMode="auto">
          <a:xfrm>
            <a:off x="7020272" y="1124744"/>
            <a:ext cx="1800199" cy="157517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market mappi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0272" y="2885050"/>
            <a:ext cx="1778836" cy="975998"/>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Image result for market mapp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20272" y="4096866"/>
            <a:ext cx="1776412" cy="1276350"/>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Image result for egypt demographic">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20271" y="5615525"/>
            <a:ext cx="1808153" cy="981827"/>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600" dirty="0" smtClean="0"/>
              <a:t>2.1 – </a:t>
            </a:r>
            <a:r>
              <a:rPr lang="en-US" sz="3600" dirty="0"/>
              <a:t>How </a:t>
            </a:r>
            <a:r>
              <a:rPr lang="en-US" sz="3600" dirty="0" smtClean="0"/>
              <a:t>Businesses </a:t>
            </a:r>
            <a:r>
              <a:rPr lang="en-US" sz="3600" dirty="0"/>
              <a:t>use </a:t>
            </a:r>
            <a:r>
              <a:rPr lang="en-US" sz="3600" dirty="0" smtClean="0"/>
              <a:t>Market Analysis</a:t>
            </a:r>
            <a:endParaRPr lang="en-US" sz="3600" dirty="0"/>
          </a:p>
        </p:txBody>
      </p:sp>
    </p:spTree>
    <p:extLst>
      <p:ext uri="{BB962C8B-B14F-4D97-AF65-F5344CB8AC3E}">
        <p14:creationId xmlns:p14="http://schemas.microsoft.com/office/powerpoint/2010/main" val="2744130422"/>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768752" cy="2569934"/>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300" dirty="0"/>
              <a:t>A market map sets out the features of the market on a diagram and then plots where each product fits in according to the market research findings. Each axis can represent a feature of the product or the market, or any possible way of segmenting the market. Each end of the axis is a polar opposite. These might include:</a:t>
            </a:r>
            <a:endParaRPr lang="en-US" sz="2300" dirty="0" smtClean="0"/>
          </a:p>
        </p:txBody>
      </p:sp>
      <p:pic>
        <p:nvPicPr>
          <p:cNvPr id="10242" name="Picture 2" descr="Image result for market mapping"/>
          <p:cNvPicPr>
            <a:picLocks noChangeAspect="1" noChangeArrowheads="1"/>
          </p:cNvPicPr>
          <p:nvPr/>
        </p:nvPicPr>
        <p:blipFill rotWithShape="1">
          <a:blip r:embed="rId3">
            <a:extLst>
              <a:ext uri="{28A0092B-C50C-407E-A947-70E740481C1C}">
                <a14:useLocalDpi xmlns:a14="http://schemas.microsoft.com/office/drawing/2010/main" val="0"/>
              </a:ext>
            </a:extLst>
          </a:blip>
          <a:srcRect l="1842" t="2436" r="31820" b="3901"/>
          <a:stretch/>
        </p:blipFill>
        <p:spPr bwMode="auto">
          <a:xfrm>
            <a:off x="7020272" y="1124744"/>
            <a:ext cx="1800199" cy="157517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market mappi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0272" y="2885050"/>
            <a:ext cx="1778836" cy="975998"/>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Image result for market mapp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20272" y="4096866"/>
            <a:ext cx="1776412" cy="1276350"/>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Image result for egypt demographic">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20271" y="5615525"/>
            <a:ext cx="1808153" cy="98182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Table 2"/>
          <p:cNvGraphicFramePr>
            <a:graphicFrameLocks noGrp="1"/>
          </p:cNvGraphicFramePr>
          <p:nvPr>
            <p:extLst/>
          </p:nvPr>
        </p:nvGraphicFramePr>
        <p:xfrm>
          <a:off x="395536" y="3904064"/>
          <a:ext cx="6408712" cy="2621280"/>
        </p:xfrm>
        <a:graphic>
          <a:graphicData uri="http://schemas.openxmlformats.org/drawingml/2006/table">
            <a:tbl>
              <a:tblPr firstRow="1" bandRow="1">
                <a:tableStyleId>{5C22544A-7EE6-4342-B048-85BDC9FD1C3A}</a:tableStyleId>
              </a:tblPr>
              <a:tblGrid>
                <a:gridCol w="3096344"/>
                <a:gridCol w="3312368"/>
              </a:tblGrid>
              <a:tr h="370840">
                <a:tc>
                  <a:txBody>
                    <a:bodyPr/>
                    <a:lstStyle/>
                    <a:p>
                      <a:r>
                        <a:rPr lang="en-GB" sz="2000" dirty="0" smtClean="0">
                          <a:latin typeface="Arial" panose="020B0604020202020204" pitchFamily="34" charset="0"/>
                          <a:cs typeface="Arial" panose="020B0604020202020204" pitchFamily="34" charset="0"/>
                        </a:rPr>
                        <a:t>Feature</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Segmentation</a:t>
                      </a:r>
                      <a:endParaRPr lang="en-GB" sz="2000" dirty="0">
                        <a:latin typeface="Arial" panose="020B0604020202020204" pitchFamily="34" charset="0"/>
                        <a:cs typeface="Arial" panose="020B0604020202020204" pitchFamily="34" charset="0"/>
                      </a:endParaRPr>
                    </a:p>
                  </a:txBody>
                  <a:tcPr/>
                </a:tc>
              </a:tr>
              <a:tr h="370840">
                <a:tc>
                  <a:txBody>
                    <a:bodyPr/>
                    <a:lstStyle/>
                    <a:p>
                      <a:pPr marL="342900" marR="0" lvl="0" indent="-342900" algn="l" defTabSz="914400" rtl="0" eaLnBrk="1" fontAlgn="auto" latinLnBrk="0" hangingPunct="1">
                        <a:lnSpc>
                          <a:spcPct val="100000"/>
                        </a:lnSpc>
                        <a:spcBef>
                          <a:spcPts val="0"/>
                        </a:spcBef>
                        <a:spcAft>
                          <a:spcPts val="0"/>
                        </a:spcAft>
                        <a:buClr>
                          <a:schemeClr val="accent6">
                            <a:lumMod val="50000"/>
                          </a:schemeClr>
                        </a:buClr>
                        <a:buSzTx/>
                        <a:buFont typeface="Arial" panose="020B0604020202020204" pitchFamily="34" charset="0"/>
                        <a:buChar char="•"/>
                        <a:tabLst/>
                        <a:defRP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High quality vs lower quality </a:t>
                      </a:r>
                    </a:p>
                    <a:p>
                      <a:pPr marL="342900" marR="0" lvl="0" indent="-342900" algn="l" defTabSz="914400" rtl="0" eaLnBrk="1" fontAlgn="auto" latinLnBrk="0" hangingPunct="1">
                        <a:lnSpc>
                          <a:spcPct val="100000"/>
                        </a:lnSpc>
                        <a:spcBef>
                          <a:spcPts val="0"/>
                        </a:spcBef>
                        <a:spcAft>
                          <a:spcPts val="0"/>
                        </a:spcAft>
                        <a:buClr>
                          <a:schemeClr val="accent6">
                            <a:lumMod val="50000"/>
                          </a:schemeClr>
                        </a:buClr>
                        <a:buSzTx/>
                        <a:buFont typeface="Arial" panose="020B0604020202020204" pitchFamily="34" charset="0"/>
                        <a:buChar char="•"/>
                        <a:tabLst/>
                        <a:defRP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Mass vs niche market </a:t>
                      </a:r>
                    </a:p>
                    <a:p>
                      <a:pPr marL="342900" marR="0" lvl="0" indent="-342900" algn="l" defTabSz="914400" rtl="0" eaLnBrk="1" fontAlgn="auto" latinLnBrk="0" hangingPunct="1">
                        <a:lnSpc>
                          <a:spcPct val="100000"/>
                        </a:lnSpc>
                        <a:spcBef>
                          <a:spcPts val="0"/>
                        </a:spcBef>
                        <a:spcAft>
                          <a:spcPts val="0"/>
                        </a:spcAft>
                        <a:buClr>
                          <a:schemeClr val="accent6">
                            <a:lumMod val="50000"/>
                          </a:schemeClr>
                        </a:buClr>
                        <a:buSzTx/>
                        <a:buFont typeface="Arial" panose="020B0604020202020204" pitchFamily="34" charset="0"/>
                        <a:buChar char="•"/>
                        <a:tabLst/>
                        <a:defRP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Modern vs traditional </a:t>
                      </a:r>
                    </a:p>
                    <a:p>
                      <a:pPr marL="342900" marR="0" lvl="0" indent="-342900" algn="l" defTabSz="914400" rtl="0" eaLnBrk="1" fontAlgn="auto" latinLnBrk="0" hangingPunct="1">
                        <a:lnSpc>
                          <a:spcPct val="100000"/>
                        </a:lnSpc>
                        <a:spcBef>
                          <a:spcPts val="0"/>
                        </a:spcBef>
                        <a:spcAft>
                          <a:spcPts val="0"/>
                        </a:spcAft>
                        <a:buClr>
                          <a:schemeClr val="accent6">
                            <a:lumMod val="50000"/>
                          </a:schemeClr>
                        </a:buClr>
                        <a:buSzTx/>
                        <a:buFont typeface="Arial" panose="020B0604020202020204" pitchFamily="34" charset="0"/>
                        <a:buChar char="•"/>
                        <a:tabLst/>
                        <a:defRP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Aesthetic vs functional </a:t>
                      </a:r>
                    </a:p>
                    <a:p>
                      <a:pPr marL="342900" marR="0" lvl="0" indent="-342900" algn="l" defTabSz="914400" rtl="0" eaLnBrk="1" fontAlgn="auto" latinLnBrk="0" hangingPunct="1">
                        <a:lnSpc>
                          <a:spcPct val="100000"/>
                        </a:lnSpc>
                        <a:spcBef>
                          <a:spcPts val="0"/>
                        </a:spcBef>
                        <a:spcAft>
                          <a:spcPts val="0"/>
                        </a:spcAft>
                        <a:buClr>
                          <a:schemeClr val="accent6">
                            <a:lumMod val="50000"/>
                          </a:schemeClr>
                        </a:buClr>
                        <a:buSzTx/>
                        <a:buFont typeface="Arial" panose="020B0604020202020204" pitchFamily="34" charset="0"/>
                        <a:buChar char="•"/>
                        <a:tabLst/>
                        <a:defRP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Luxury vs value</a:t>
                      </a:r>
                      <a:endParaRPr kumimoji="0" lang="en-GB" sz="2000" kern="1200" dirty="0" smtClean="0">
                        <a:solidFill>
                          <a:schemeClr val="dk1"/>
                        </a:solidFill>
                        <a:effectLst/>
                        <a:latin typeface="Arial" panose="020B0604020202020204" pitchFamily="34" charset="0"/>
                        <a:ea typeface="+mn-ea"/>
                        <a:cs typeface="Arial" panose="020B0604020202020204" pitchFamily="34" charset="0"/>
                      </a:endParaRPr>
                    </a:p>
                    <a:p>
                      <a:pPr marL="342900" indent="-342900">
                        <a:buClr>
                          <a:schemeClr val="accent6">
                            <a:lumMod val="50000"/>
                          </a:schemeClr>
                        </a:buClr>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txBody>
                  <a:tcPr/>
                </a:tc>
                <a:tc>
                  <a:txBody>
                    <a:bodyPr/>
                    <a:lstStyle/>
                    <a:p>
                      <a:pPr marL="342900" indent="-342900">
                        <a:buClr>
                          <a:schemeClr val="accent6">
                            <a:lumMod val="50000"/>
                          </a:schemeClr>
                        </a:buClr>
                        <a:buFont typeface="Arial" panose="020B0604020202020204" pitchFamily="34" charset="0"/>
                        <a:buChar cha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Male vs female </a:t>
                      </a:r>
                    </a:p>
                    <a:p>
                      <a:pPr marL="342900" indent="-342900">
                        <a:buClr>
                          <a:schemeClr val="accent6">
                            <a:lumMod val="50000"/>
                          </a:schemeClr>
                        </a:buClr>
                        <a:buFont typeface="Arial" panose="020B0604020202020204" pitchFamily="34" charset="0"/>
                        <a:buChar cha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Old vs young</a:t>
                      </a:r>
                      <a:endParaRPr kumimoji="0" lang="en-GB" sz="2000" kern="1200" dirty="0" smtClean="0">
                        <a:solidFill>
                          <a:schemeClr val="dk1"/>
                        </a:solidFill>
                        <a:effectLst/>
                        <a:latin typeface="Arial" panose="020B0604020202020204" pitchFamily="34" charset="0"/>
                        <a:ea typeface="+mn-ea"/>
                        <a:cs typeface="Arial" panose="020B0604020202020204" pitchFamily="34" charset="0"/>
                      </a:endParaRPr>
                    </a:p>
                    <a:p>
                      <a:pPr marL="342900" indent="-342900">
                        <a:buClr>
                          <a:schemeClr val="accent6">
                            <a:lumMod val="50000"/>
                          </a:schemeClr>
                        </a:buClr>
                        <a:buFont typeface="Arial" panose="020B0604020202020204" pitchFamily="34" charset="0"/>
                        <a:buChar cha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Urban customers vs rural customers</a:t>
                      </a:r>
                      <a:endParaRPr kumimoji="0" lang="en-GB" sz="2000" kern="1200" dirty="0" smtClean="0">
                        <a:solidFill>
                          <a:schemeClr val="dk1"/>
                        </a:solidFill>
                        <a:effectLst/>
                        <a:latin typeface="Arial" panose="020B0604020202020204" pitchFamily="34" charset="0"/>
                        <a:ea typeface="+mn-ea"/>
                        <a:cs typeface="Arial" panose="020B0604020202020204" pitchFamily="34" charset="0"/>
                      </a:endParaRPr>
                    </a:p>
                    <a:p>
                      <a:pPr marL="342900" indent="-342900">
                        <a:buClr>
                          <a:schemeClr val="accent6">
                            <a:lumMod val="50000"/>
                          </a:schemeClr>
                        </a:buClr>
                        <a:buFont typeface="Arial" panose="020B0604020202020204" pitchFamily="34" charset="0"/>
                        <a:buChar cha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High income customers vs low income customers</a:t>
                      </a:r>
                      <a:endParaRPr kumimoji="0" lang="en-GB" sz="2000" kern="1200" dirty="0" smtClean="0">
                        <a:solidFill>
                          <a:schemeClr val="dk1"/>
                        </a:solidFill>
                        <a:effectLst/>
                        <a:latin typeface="Arial" panose="020B0604020202020204" pitchFamily="34" charset="0"/>
                        <a:ea typeface="+mn-ea"/>
                        <a:cs typeface="Arial" panose="020B0604020202020204" pitchFamily="34" charset="0"/>
                      </a:endParaRPr>
                    </a:p>
                  </a:txBody>
                  <a:tcPr/>
                </a:tc>
              </a:tr>
            </a:tbl>
          </a:graphicData>
        </a:graphic>
      </p:graphicFrame>
      <p:sp>
        <p:nvSpPr>
          <p:cNvPr id="11" name="Title 2"/>
          <p:cNvSpPr>
            <a:spLocks noGrp="1"/>
          </p:cNvSpPr>
          <p:nvPr>
            <p:ph type="title"/>
          </p:nvPr>
        </p:nvSpPr>
        <p:spPr>
          <a:xfrm>
            <a:off x="70266" y="72008"/>
            <a:ext cx="8859452" cy="548680"/>
          </a:xfrm>
        </p:spPr>
        <p:txBody>
          <a:bodyPr>
            <a:noAutofit/>
          </a:bodyPr>
          <a:lstStyle/>
          <a:p>
            <a:r>
              <a:rPr lang="en-US" sz="3600" dirty="0" smtClean="0"/>
              <a:t>2.1 – </a:t>
            </a:r>
            <a:r>
              <a:rPr lang="en-US" sz="3600" dirty="0"/>
              <a:t>How </a:t>
            </a:r>
            <a:r>
              <a:rPr lang="en-US" sz="3600" dirty="0" smtClean="0"/>
              <a:t>Businesses </a:t>
            </a:r>
            <a:r>
              <a:rPr lang="en-US" sz="3600" dirty="0"/>
              <a:t>use </a:t>
            </a:r>
            <a:r>
              <a:rPr lang="en-US" sz="3600" dirty="0" smtClean="0"/>
              <a:t>Market Analysis</a:t>
            </a:r>
            <a:endParaRPr lang="en-US" sz="3600" dirty="0"/>
          </a:p>
        </p:txBody>
      </p:sp>
    </p:spTree>
    <p:extLst>
      <p:ext uri="{BB962C8B-B14F-4D97-AF65-F5344CB8AC3E}">
        <p14:creationId xmlns:p14="http://schemas.microsoft.com/office/powerpoint/2010/main" val="3747374343"/>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a:t>
            </a:r>
            <a:r>
              <a:rPr lang="en-US" sz="2400" dirty="0" smtClean="0">
                <a:solidFill>
                  <a:srgbClr val="000000"/>
                </a:solidFill>
                <a:latin typeface="Arial" panose="020B0604020202020204" pitchFamily="34" charset="0"/>
              </a:rPr>
              <a:t>22 in </a:t>
            </a:r>
            <a:r>
              <a:rPr lang="en-US" sz="2400" dirty="0">
                <a:solidFill>
                  <a:srgbClr val="000000"/>
                </a:solidFill>
                <a:latin typeface="Arial" panose="020B0604020202020204" pitchFamily="34" charset="0"/>
              </a:rPr>
              <a:t>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a:t>
            </a:r>
            <a:r>
              <a:rPr lang="en-US" sz="2400" dirty="0" smtClean="0">
                <a:solidFill>
                  <a:srgbClr val="000000"/>
                </a:solidFill>
                <a:latin typeface="Arial" panose="020B0604020202020204" pitchFamily="34" charset="0"/>
              </a:rPr>
              <a:t>Business </a:t>
            </a:r>
            <a:r>
              <a:rPr lang="en-US" sz="2400" dirty="0">
                <a:solidFill>
                  <a:srgbClr val="000000"/>
                </a:solidFill>
                <a:latin typeface="Arial" panose="020B0604020202020204" pitchFamily="34" charset="0"/>
              </a:rPr>
              <a:t>are </a:t>
            </a:r>
            <a:r>
              <a:rPr lang="en-US" sz="2400" b="1" dirty="0" smtClean="0">
                <a:solidFill>
                  <a:srgbClr val="000000"/>
                </a:solidFill>
                <a:latin typeface="Arial" panose="020B0604020202020204" pitchFamily="34" charset="0"/>
              </a:rPr>
              <a:t>120 </a:t>
            </a:r>
            <a:r>
              <a:rPr lang="en-US" sz="2400" b="1" dirty="0">
                <a:solidFill>
                  <a:srgbClr val="000000"/>
                </a:solidFill>
                <a:latin typeface="Arial" panose="020B0604020202020204" pitchFamily="34" charset="0"/>
              </a:rPr>
              <a:t>GLH</a:t>
            </a:r>
            <a:r>
              <a:rPr lang="en-US" sz="2400" dirty="0">
                <a:solidFill>
                  <a:srgbClr val="000000"/>
                </a:solidFill>
                <a:latin typeface="Arial" panose="020B0604020202020204" pitchFamily="34" charset="0"/>
              </a:rPr>
              <a:t>;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365125" indent="-365125">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05610440"/>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120</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4082296"/>
            <a:ext cx="5472608" cy="1938992"/>
          </a:xfrm>
          <a:prstGeom prst="rect">
            <a:avLst/>
          </a:prstGeom>
        </p:spPr>
        <p:txBody>
          <a:bodyPr wrap="square">
            <a:spAutoFit/>
          </a:bodyPr>
          <a:lstStyle/>
          <a:p>
            <a:pPr marL="361950" indent="-361950">
              <a:buClr>
                <a:schemeClr val="accent6">
                  <a:lumMod val="50000"/>
                </a:schemeClr>
              </a:buClr>
              <a:buFont typeface="Wingdings 3" panose="05040102010807070707" pitchFamily="18" charset="2"/>
              <a:buChar char=""/>
            </a:pPr>
            <a:r>
              <a:rPr lang="en-US" sz="2000" dirty="0"/>
              <a:t>The market map </a:t>
            </a:r>
            <a:r>
              <a:rPr lang="en-US" sz="2000" dirty="0" smtClean="0"/>
              <a:t>on the right shows </a:t>
            </a:r>
            <a:r>
              <a:rPr lang="en-US" sz="2000" dirty="0"/>
              <a:t>the UK 14-24 year old magazine market in the mid 2000s (for the case study on page 51). It uses a feature on the vertical axis and market segments - male vs female - on the horizontal axis.</a:t>
            </a:r>
            <a:endParaRPr lang="en-US" sz="2000" dirty="0" smtClean="0"/>
          </a:p>
        </p:txBody>
      </p:sp>
      <p:sp>
        <p:nvSpPr>
          <p:cNvPr id="4" name="Rectangle 3"/>
          <p:cNvSpPr/>
          <p:nvPr/>
        </p:nvSpPr>
        <p:spPr>
          <a:xfrm>
            <a:off x="1607734" y="6000675"/>
            <a:ext cx="3927200" cy="646331"/>
          </a:xfrm>
          <a:prstGeom prst="rect">
            <a:avLst/>
          </a:prstGeom>
        </p:spPr>
        <p:txBody>
          <a:bodyPr wrap="square">
            <a:spAutoFit/>
          </a:bodyPr>
          <a:lstStyle/>
          <a:p>
            <a:pPr marL="0" marR="0" algn="ctr">
              <a:spcBef>
                <a:spcPts val="0"/>
              </a:spcBef>
              <a:spcAft>
                <a:spcPts val="0"/>
              </a:spcAft>
            </a:pPr>
            <a:r>
              <a:rPr lang="en-US" i="1" dirty="0">
                <a:latin typeface="Arial" panose="020B0604020202020204" pitchFamily="34" charset="0"/>
                <a:ea typeface="Segoe UI" panose="020B0502040204020203" pitchFamily="34" charset="0"/>
                <a:cs typeface="Arial" panose="020B0604020202020204" pitchFamily="34" charset="0"/>
              </a:rPr>
              <a:t>Figure 9.2: The UK market for  </a:t>
            </a:r>
            <a:r>
              <a:rPr lang="en-US" i="1" dirty="0" smtClean="0">
                <a:latin typeface="Arial" panose="020B0604020202020204" pitchFamily="34" charset="0"/>
                <a:ea typeface="Segoe UI" panose="020B0502040204020203" pitchFamily="34" charset="0"/>
                <a:cs typeface="Arial" panose="020B0604020202020204" pitchFamily="34" charset="0"/>
              </a:rPr>
              <a:t>magazines </a:t>
            </a:r>
            <a:r>
              <a:rPr lang="en-US" i="1" dirty="0">
                <a:latin typeface="Arial" panose="020B0604020202020204" pitchFamily="34" charset="0"/>
                <a:ea typeface="Segoe UI" panose="020B0502040204020203" pitchFamily="34" charset="0"/>
                <a:cs typeface="Arial" panose="020B0604020202020204" pitchFamily="34" charset="0"/>
              </a:rPr>
              <a:t>for age 14-24, </a:t>
            </a:r>
            <a:r>
              <a:rPr lang="en-US" i="1" dirty="0" smtClean="0">
                <a:latin typeface="Arial" panose="020B0604020202020204" pitchFamily="34" charset="0"/>
                <a:ea typeface="Segoe UI" panose="020B0502040204020203" pitchFamily="34" charset="0"/>
                <a:cs typeface="Arial" panose="020B0604020202020204" pitchFamily="34" charset="0"/>
              </a:rPr>
              <a:t>mid-2000s </a:t>
            </a:r>
            <a:endParaRPr lang="en-GB" i="1" dirty="0">
              <a:effectLst/>
              <a:latin typeface="Arial" panose="020B0604020202020204" pitchFamily="34" charset="0"/>
              <a:ea typeface="Segoe UI" panose="020B0502040204020203"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41520" t="64700" r="10993" b="14301"/>
          <a:stretch/>
        </p:blipFill>
        <p:spPr>
          <a:xfrm rot="10800000">
            <a:off x="5724128" y="4365104"/>
            <a:ext cx="3038517" cy="2170368"/>
          </a:xfrm>
          <a:prstGeom prst="rect">
            <a:avLst/>
          </a:prstGeom>
          <a:effectLst>
            <a:outerShdw blurRad="50800" dist="38100" dir="2700000" algn="tl" rotWithShape="0">
              <a:prstClr val="black">
                <a:alpha val="40000"/>
              </a:prstClr>
            </a:outerShdw>
          </a:effectLst>
        </p:spPr>
      </p:pic>
      <p:sp>
        <p:nvSpPr>
          <p:cNvPr id="8" name="Title 2"/>
          <p:cNvSpPr>
            <a:spLocks noGrp="1"/>
          </p:cNvSpPr>
          <p:nvPr>
            <p:ph type="title"/>
          </p:nvPr>
        </p:nvSpPr>
        <p:spPr>
          <a:xfrm>
            <a:off x="70266" y="72008"/>
            <a:ext cx="8859452" cy="548680"/>
          </a:xfrm>
        </p:spPr>
        <p:txBody>
          <a:bodyPr>
            <a:noAutofit/>
          </a:bodyPr>
          <a:lstStyle/>
          <a:p>
            <a:r>
              <a:rPr lang="en-US" sz="3600" dirty="0" smtClean="0"/>
              <a:t>2.1 – </a:t>
            </a:r>
            <a:r>
              <a:rPr lang="en-US" sz="3600" dirty="0"/>
              <a:t>How </a:t>
            </a:r>
            <a:r>
              <a:rPr lang="en-US" sz="3600" dirty="0" smtClean="0"/>
              <a:t>Businesses </a:t>
            </a:r>
            <a:r>
              <a:rPr lang="en-US" sz="3600" dirty="0"/>
              <a:t>use </a:t>
            </a:r>
            <a:r>
              <a:rPr lang="en-US" sz="3600" dirty="0" smtClean="0"/>
              <a:t>Market Analysis</a:t>
            </a:r>
            <a:endParaRPr lang="en-US" sz="3600" dirty="0"/>
          </a:p>
        </p:txBody>
      </p:sp>
      <p:sp>
        <p:nvSpPr>
          <p:cNvPr id="9" name="Rectangle 8"/>
          <p:cNvSpPr/>
          <p:nvPr/>
        </p:nvSpPr>
        <p:spPr>
          <a:xfrm>
            <a:off x="251520" y="1096426"/>
            <a:ext cx="5283414" cy="1631216"/>
          </a:xfrm>
          <a:prstGeom prst="rect">
            <a:avLst/>
          </a:prstGeom>
        </p:spPr>
        <p:txBody>
          <a:bodyPr wrap="square">
            <a:spAutoFit/>
          </a:bodyPr>
          <a:lstStyle/>
          <a:p>
            <a:pPr marL="361950" indent="-361950">
              <a:buClr>
                <a:schemeClr val="accent6">
                  <a:lumMod val="50000"/>
                </a:schemeClr>
              </a:buClr>
              <a:buFont typeface="Wingdings 3" panose="05040102010807070707" pitchFamily="18" charset="2"/>
              <a:buChar char=""/>
            </a:pPr>
            <a:r>
              <a:rPr lang="en-US" sz="2000" dirty="0" smtClean="0"/>
              <a:t>Figure 9.1 shows what a market map for restaurants in a big city might look like. The features considered are price and atmosphere, which will be an important element in customer choice.</a:t>
            </a:r>
          </a:p>
        </p:txBody>
      </p:sp>
      <p:sp>
        <p:nvSpPr>
          <p:cNvPr id="10" name="Rectangle 9"/>
          <p:cNvSpPr/>
          <p:nvPr/>
        </p:nvSpPr>
        <p:spPr>
          <a:xfrm>
            <a:off x="2721087" y="2995631"/>
            <a:ext cx="2813847" cy="207749"/>
          </a:xfrm>
          <a:prstGeom prst="rect">
            <a:avLst/>
          </a:prstGeom>
        </p:spPr>
        <p:txBody>
          <a:bodyPr wrap="none">
            <a:spAutoFit/>
          </a:bodyPr>
          <a:lstStyle/>
          <a:p>
            <a:pPr marL="0" marR="0">
              <a:lnSpc>
                <a:spcPts val="850"/>
              </a:lnSpc>
              <a:spcBef>
                <a:spcPts val="0"/>
              </a:spcBef>
              <a:spcAft>
                <a:spcPts val="0"/>
              </a:spcAft>
            </a:pPr>
            <a:r>
              <a:rPr lang="en-US" i="1" dirty="0">
                <a:latin typeface="Segoe UI" panose="020B0502040204020203" pitchFamily="34" charset="0"/>
                <a:ea typeface="Segoe UI" panose="020B0502040204020203" pitchFamily="34" charset="0"/>
                <a:cs typeface="Segoe UI" panose="020B0502040204020203" pitchFamily="34" charset="0"/>
              </a:rPr>
              <a:t>Figure 9.1 Which position?</a:t>
            </a:r>
            <a:endParaRPr lang="en-GB" i="1" dirty="0">
              <a:effectLst/>
              <a:latin typeface="Segoe UI" panose="020B0502040204020203" pitchFamily="34" charset="0"/>
              <a:ea typeface="Segoe UI" panose="020B0502040204020203" pitchFamily="34" charset="0"/>
            </a:endParaRPr>
          </a:p>
        </p:txBody>
      </p:sp>
      <p:pic>
        <p:nvPicPr>
          <p:cNvPr id="11" name="Picture 10"/>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l="25675" t="72050" r="37837" b="5900"/>
          <a:stretch/>
        </p:blipFill>
        <p:spPr>
          <a:xfrm>
            <a:off x="5724128" y="1124745"/>
            <a:ext cx="3038518" cy="303851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90781403"/>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8568952" cy="5324535"/>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000" dirty="0"/>
              <a:t>The three magazines in the top left corner of the map are positioned there because they are very </a:t>
            </a:r>
            <a:r>
              <a:rPr lang="en-US" sz="2000" dirty="0" err="1"/>
              <a:t>focussed</a:t>
            </a:r>
            <a:r>
              <a:rPr lang="en-US" sz="2000" dirty="0"/>
              <a:t> towards the male market. They are at the top of the map because they are all monthly magazines. </a:t>
            </a:r>
            <a:r>
              <a:rPr lang="en-US" sz="2000" i="1" dirty="0"/>
              <a:t>More! </a:t>
            </a:r>
            <a:r>
              <a:rPr lang="en-US" sz="2000" dirty="0"/>
              <a:t>is on the right hand side of the map because it meets the needs of females and is halfway between the top and the bottom of the map because it is fortnightly.</a:t>
            </a:r>
          </a:p>
          <a:p>
            <a:pPr marL="398463" indent="-398463">
              <a:buClr>
                <a:schemeClr val="accent6">
                  <a:lumMod val="50000"/>
                </a:schemeClr>
              </a:buClr>
              <a:buFont typeface="Wingdings 3" panose="05040102010807070707" pitchFamily="18" charset="2"/>
              <a:buChar char=""/>
            </a:pPr>
            <a:r>
              <a:rPr lang="en-US" sz="2000" dirty="0"/>
              <a:t>The market map allowed the publishers to check the level of potential competition and identify a gap in the market. There clearly were no products in the green areas for weekly magazines aimed at 14-24 year old males and females (either monthly, fortnightly or weekly). Positioning their products there would mean they would not face immediate competition.</a:t>
            </a:r>
          </a:p>
          <a:p>
            <a:pPr marL="398463" indent="-398463">
              <a:buClr>
                <a:schemeClr val="accent6">
                  <a:lumMod val="50000"/>
                </a:schemeClr>
              </a:buClr>
              <a:buFont typeface="Wingdings 3" panose="05040102010807070707" pitchFamily="18" charset="2"/>
              <a:buChar char=""/>
            </a:pPr>
            <a:r>
              <a:rPr lang="en-US" sz="2000" dirty="0"/>
              <a:t>Having used the market map to identify a gap and help position new products (e.g. Nuts and Zoo), the magazine publishers ultimately went ahead. They believed that customers had switched preferences, towards weekly magazines. However, the quote below is very useful for considering the main drawback with market mapping.</a:t>
            </a:r>
          </a:p>
        </p:txBody>
      </p:sp>
      <p:sp>
        <p:nvSpPr>
          <p:cNvPr id="8" name="Title 2"/>
          <p:cNvSpPr>
            <a:spLocks noGrp="1"/>
          </p:cNvSpPr>
          <p:nvPr>
            <p:ph type="title"/>
          </p:nvPr>
        </p:nvSpPr>
        <p:spPr>
          <a:xfrm>
            <a:off x="70266" y="72008"/>
            <a:ext cx="8859452" cy="548680"/>
          </a:xfrm>
        </p:spPr>
        <p:txBody>
          <a:bodyPr>
            <a:noAutofit/>
          </a:bodyPr>
          <a:lstStyle/>
          <a:p>
            <a:r>
              <a:rPr lang="en-US" sz="3600" dirty="0" smtClean="0"/>
              <a:t>2.1 – </a:t>
            </a:r>
            <a:r>
              <a:rPr lang="en-US" sz="3600" dirty="0"/>
              <a:t>How </a:t>
            </a:r>
            <a:r>
              <a:rPr lang="en-US" sz="3600" dirty="0" smtClean="0"/>
              <a:t>Businesses </a:t>
            </a:r>
            <a:r>
              <a:rPr lang="en-US" sz="3600" dirty="0"/>
              <a:t>use </a:t>
            </a:r>
            <a:r>
              <a:rPr lang="en-US" sz="3600" dirty="0" smtClean="0"/>
              <a:t>Market Analysis</a:t>
            </a:r>
            <a:endParaRPr lang="en-US" sz="3600" dirty="0"/>
          </a:p>
        </p:txBody>
      </p:sp>
    </p:spTree>
    <p:extLst>
      <p:ext uri="{BB962C8B-B14F-4D97-AF65-F5344CB8AC3E}">
        <p14:creationId xmlns:p14="http://schemas.microsoft.com/office/powerpoint/2010/main" val="4157955947"/>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844824"/>
            <a:ext cx="6552728" cy="3170099"/>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000" dirty="0"/>
              <a:t>Market mapping can highlight gaps in the market but the reality is that there can be a gap in the market for a good reason. It may be that no business has 'filled the gap' because there are few customers who want that combination of features from the product. Or maybe a previous business has tried and failed. </a:t>
            </a:r>
            <a:endParaRPr lang="en-US" sz="2000" dirty="0" smtClean="0"/>
          </a:p>
          <a:p>
            <a:pPr marL="398463" indent="-398463">
              <a:buClr>
                <a:schemeClr val="accent6">
                  <a:lumMod val="50000"/>
                </a:schemeClr>
              </a:buClr>
              <a:buFont typeface="Wingdings 3" panose="05040102010807070707" pitchFamily="18" charset="2"/>
              <a:buChar char=""/>
            </a:pPr>
            <a:r>
              <a:rPr lang="en-US" sz="2000" dirty="0" smtClean="0"/>
              <a:t>This </a:t>
            </a:r>
            <a:r>
              <a:rPr lang="en-US" sz="2000" dirty="0"/>
              <a:t>could be the case for a unisex magazine: trying to meet the needs of both segments could mean that the product would not fully meet the needs of either and therefore it would be unpopular.</a:t>
            </a:r>
          </a:p>
        </p:txBody>
      </p:sp>
      <p:sp>
        <p:nvSpPr>
          <p:cNvPr id="3" name="Rectangle 2"/>
          <p:cNvSpPr/>
          <p:nvPr/>
        </p:nvSpPr>
        <p:spPr>
          <a:xfrm>
            <a:off x="323528" y="1094899"/>
            <a:ext cx="8496944" cy="646331"/>
          </a:xfrm>
          <a:prstGeom prst="rect">
            <a:avLst/>
          </a:prstGeom>
          <a:solidFill>
            <a:schemeClr val="tx2">
              <a:lumMod val="40000"/>
              <a:lumOff val="60000"/>
            </a:schemeClr>
          </a:solidFill>
          <a:ln w="57150">
            <a:solidFill>
              <a:srgbClr val="002060"/>
            </a:solidFill>
          </a:ln>
        </p:spPr>
        <p:txBody>
          <a:bodyPr wrap="square">
            <a:spAutoFit/>
          </a:bodyPr>
          <a:lstStyle/>
          <a:p>
            <a:pPr marL="0" marR="0" indent="0" algn="just">
              <a:spcBef>
                <a:spcPts val="0"/>
              </a:spcBef>
              <a:spcAft>
                <a:spcPts val="1015"/>
              </a:spcAft>
            </a:pPr>
            <a:r>
              <a:rPr lang="en-US" i="1" dirty="0" smtClean="0">
                <a:latin typeface="Arial" panose="020B0604020202020204" pitchFamily="34" charset="0"/>
                <a:ea typeface="Segoe UI" panose="020B0502040204020203" pitchFamily="34" charset="0"/>
                <a:cs typeface="Arial" panose="020B0604020202020204" pitchFamily="34" charset="0"/>
              </a:rPr>
              <a:t>"</a:t>
            </a:r>
            <a:r>
              <a:rPr lang="en-US" i="1" dirty="0">
                <a:latin typeface="Arial" panose="020B0604020202020204" pitchFamily="34" charset="0"/>
                <a:ea typeface="Segoe UI" panose="020B0502040204020203" pitchFamily="34" charset="0"/>
                <a:cs typeface="Arial" panose="020B0604020202020204" pitchFamily="34" charset="0"/>
              </a:rPr>
              <a:t>There's a gap in the market but no market in the gap."</a:t>
            </a:r>
            <a:r>
              <a:rPr lang="en-US" dirty="0">
                <a:solidFill>
                  <a:srgbClr val="000000"/>
                </a:solidFill>
                <a:latin typeface="Arial" panose="020B0604020202020204" pitchFamily="34" charset="0"/>
                <a:ea typeface="Segoe UI" panose="020B0502040204020203" pitchFamily="34" charset="0"/>
                <a:cs typeface="Arial" panose="020B0604020202020204" pitchFamily="34" charset="0"/>
              </a:rPr>
              <a:t> (Peter Jones, Dragons' Den).</a:t>
            </a:r>
            <a:endParaRPr lang="en-GB" i="1" dirty="0">
              <a:effectLst/>
              <a:latin typeface="Arial" panose="020B0604020202020204" pitchFamily="34" charset="0"/>
              <a:ea typeface="Segoe UI" panose="020B0502040204020203" pitchFamily="34" charset="0"/>
              <a:cs typeface="Arial" panose="020B0604020202020204" pitchFamily="34" charset="0"/>
            </a:endParaRPr>
          </a:p>
        </p:txBody>
      </p:sp>
      <p:sp>
        <p:nvSpPr>
          <p:cNvPr id="8" name="Rectangle 7"/>
          <p:cNvSpPr/>
          <p:nvPr/>
        </p:nvSpPr>
        <p:spPr>
          <a:xfrm>
            <a:off x="323528" y="5157192"/>
            <a:ext cx="8496944" cy="1477328"/>
          </a:xfrm>
          <a:prstGeom prst="rect">
            <a:avLst/>
          </a:prstGeom>
          <a:solidFill>
            <a:srgbClr val="FF7575"/>
          </a:solidFill>
          <a:ln w="57150">
            <a:solidFill>
              <a:srgbClr val="002060"/>
            </a:solidFill>
          </a:ln>
        </p:spPr>
        <p:txBody>
          <a:bodyPr wrap="square">
            <a:spAutoFit/>
          </a:bodyPr>
          <a:lstStyle/>
          <a:p>
            <a:pPr marL="0" marR="0" indent="0" algn="just">
              <a:spcBef>
                <a:spcPts val="0"/>
              </a:spcBef>
              <a:spcAft>
                <a:spcPts val="0"/>
              </a:spcAft>
            </a:pPr>
            <a:r>
              <a:rPr lang="en-US" b="1" i="1" dirty="0" smtClean="0">
                <a:latin typeface="Arial" panose="020B0604020202020204" pitchFamily="34" charset="0"/>
                <a:ea typeface="Segoe UI" panose="020B0502040204020203" pitchFamily="34" charset="0"/>
                <a:cs typeface="Arial" panose="020B0604020202020204" pitchFamily="34" charset="0"/>
              </a:rPr>
              <a:t>Watch out</a:t>
            </a:r>
          </a:p>
          <a:p>
            <a:pPr marL="0" marR="0" indent="0" algn="just">
              <a:spcBef>
                <a:spcPts val="0"/>
              </a:spcBef>
              <a:spcAft>
                <a:spcPts val="0"/>
              </a:spcAft>
            </a:pPr>
            <a:r>
              <a:rPr lang="en-US" dirty="0">
                <a:latin typeface="Arial" panose="020B0604020202020204" pitchFamily="34" charset="0"/>
                <a:ea typeface="Segoe UI" panose="020B0502040204020203" pitchFamily="34" charset="0"/>
                <a:cs typeface="Arial" panose="020B0604020202020204" pitchFamily="34" charset="0"/>
              </a:rPr>
              <a:t>There is often a gap in the market for luxury or high quality products at a low price. This may happen because businesses find it impossible to offer luxury or high quality at a low price; </a:t>
            </a:r>
            <a:r>
              <a:rPr lang="en-US" dirty="0" smtClean="0">
                <a:latin typeface="Arial" panose="020B0604020202020204" pitchFamily="34" charset="0"/>
                <a:ea typeface="Segoe UI" panose="020B0502040204020203" pitchFamily="34" charset="0"/>
                <a:cs typeface="Arial" panose="020B0604020202020204" pitchFamily="34" charset="0"/>
              </a:rPr>
              <a:t>alternatively </a:t>
            </a:r>
            <a:r>
              <a:rPr lang="en-US" dirty="0">
                <a:latin typeface="Arial" panose="020B0604020202020204" pitchFamily="34" charset="0"/>
                <a:ea typeface="Segoe UI" panose="020B0502040204020203" pitchFamily="34" charset="0"/>
                <a:cs typeface="Arial" panose="020B0604020202020204" pitchFamily="34" charset="0"/>
              </a:rPr>
              <a:t>offering it at a low price may actually take the luxury feel away from the product.</a:t>
            </a:r>
            <a:endParaRPr lang="en-GB" dirty="0">
              <a:effectLst/>
              <a:latin typeface="Arial" panose="020B0604020202020204" pitchFamily="34" charset="0"/>
              <a:ea typeface="Segoe UI" panose="020B0502040204020203" pitchFamily="34" charset="0"/>
              <a:cs typeface="Arial" panose="020B0604020202020204" pitchFamily="34" charset="0"/>
            </a:endParaRPr>
          </a:p>
        </p:txBody>
      </p:sp>
      <p:pic>
        <p:nvPicPr>
          <p:cNvPr id="12290" name="Picture 2" descr="Image result for gap in the market"/>
          <p:cNvPicPr>
            <a:picLocks noChangeAspect="1" noChangeArrowheads="1"/>
          </p:cNvPicPr>
          <p:nvPr/>
        </p:nvPicPr>
        <p:blipFill rotWithShape="1">
          <a:blip r:embed="rId3">
            <a:extLst>
              <a:ext uri="{28A0092B-C50C-407E-A947-70E740481C1C}">
                <a14:useLocalDpi xmlns:a14="http://schemas.microsoft.com/office/drawing/2010/main" val="0"/>
              </a:ext>
            </a:extLst>
          </a:blip>
          <a:srcRect l="4640" t="5605" r="4640"/>
          <a:stretch/>
        </p:blipFill>
        <p:spPr bwMode="auto">
          <a:xfrm>
            <a:off x="6804248" y="1883499"/>
            <a:ext cx="2016224" cy="1855029"/>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gap in the marke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8" y="3880797"/>
            <a:ext cx="2016224" cy="1134126"/>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600" dirty="0" smtClean="0"/>
              <a:t>2.1 – </a:t>
            </a:r>
            <a:r>
              <a:rPr lang="en-US" sz="3600" dirty="0"/>
              <a:t>How </a:t>
            </a:r>
            <a:r>
              <a:rPr lang="en-US" sz="3600" dirty="0" smtClean="0"/>
              <a:t>Businesses </a:t>
            </a:r>
            <a:r>
              <a:rPr lang="en-US" sz="3600" dirty="0"/>
              <a:t>use </a:t>
            </a:r>
            <a:r>
              <a:rPr lang="en-US" sz="3600" dirty="0" smtClean="0"/>
              <a:t>Market Analysis</a:t>
            </a:r>
            <a:endParaRPr lang="en-US" sz="3600" dirty="0"/>
          </a:p>
        </p:txBody>
      </p:sp>
    </p:spTree>
    <p:extLst>
      <p:ext uri="{BB962C8B-B14F-4D97-AF65-F5344CB8AC3E}">
        <p14:creationId xmlns:p14="http://schemas.microsoft.com/office/powerpoint/2010/main" val="3745055024"/>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6840760" cy="5793894"/>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1950" dirty="0"/>
              <a:t>Equally, however, an existing product may have some significant strengths that will put new competitors off from positioning their idea in a similar segment of the market. These could include:</a:t>
            </a:r>
          </a:p>
          <a:p>
            <a:pPr marL="631825" indent="-284163">
              <a:buClr>
                <a:schemeClr val="accent6">
                  <a:lumMod val="50000"/>
                </a:schemeClr>
              </a:buClr>
              <a:buFont typeface="Arial" panose="020B0604020202020204" pitchFamily="34" charset="0"/>
              <a:buChar char="•"/>
            </a:pPr>
            <a:r>
              <a:rPr lang="en-US" sz="1950" dirty="0" smtClean="0"/>
              <a:t>A </a:t>
            </a:r>
            <a:r>
              <a:rPr lang="en-US" sz="1950" dirty="0"/>
              <a:t>loyal customer </a:t>
            </a:r>
            <a:r>
              <a:rPr lang="en-US" sz="1950" dirty="0" smtClean="0"/>
              <a:t>base</a:t>
            </a:r>
          </a:p>
          <a:p>
            <a:pPr marL="631825" indent="-284163">
              <a:buClr>
                <a:schemeClr val="accent6">
                  <a:lumMod val="50000"/>
                </a:schemeClr>
              </a:buClr>
              <a:buFont typeface="Arial" panose="020B0604020202020204" pitchFamily="34" charset="0"/>
              <a:buChar char="•"/>
            </a:pPr>
            <a:r>
              <a:rPr lang="en-US" sz="1950" dirty="0" smtClean="0"/>
              <a:t>If </a:t>
            </a:r>
            <a:r>
              <a:rPr lang="en-US" sz="1950" dirty="0"/>
              <a:t>the business is large, it could temporarily reduce its price or engage in other promotional activities, in order to retain customers. This might last until the business with the new product gives up because it has been unable to compete on price or reputation</a:t>
            </a:r>
          </a:p>
          <a:p>
            <a:pPr marL="631825" indent="-284163">
              <a:buClr>
                <a:schemeClr val="accent6">
                  <a:lumMod val="50000"/>
                </a:schemeClr>
              </a:buClr>
              <a:buFont typeface="Arial" panose="020B0604020202020204" pitchFamily="34" charset="0"/>
              <a:buChar char="•"/>
            </a:pPr>
            <a:r>
              <a:rPr lang="en-US" sz="1950" dirty="0" smtClean="0"/>
              <a:t>Customers </a:t>
            </a:r>
            <a:r>
              <a:rPr lang="en-US" sz="1950" dirty="0"/>
              <a:t>may have long term contracts (as with mobile phone networks and health clubs), meaning that it is difficult for the new brand to gain customers quickly</a:t>
            </a:r>
          </a:p>
          <a:p>
            <a:pPr marL="631825" indent="-284163">
              <a:buClr>
                <a:schemeClr val="accent6">
                  <a:lumMod val="50000"/>
                </a:schemeClr>
              </a:buClr>
              <a:buFont typeface="Arial" panose="020B0604020202020204" pitchFamily="34" charset="0"/>
              <a:buChar char="•"/>
            </a:pPr>
            <a:r>
              <a:rPr lang="en-US" sz="1950" dirty="0" smtClean="0"/>
              <a:t>Where </a:t>
            </a:r>
            <a:r>
              <a:rPr lang="en-US" sz="1950" dirty="0"/>
              <a:t>the customer has already invested in the market. </a:t>
            </a:r>
            <a:r>
              <a:rPr lang="en-US" sz="1950" dirty="0" smtClean="0"/>
              <a:t>E.g. </a:t>
            </a:r>
            <a:r>
              <a:rPr lang="en-US" sz="1950" dirty="0"/>
              <a:t>it will be hard to persuade people to swap to another manufacturer of digital cameras if they already have lots of lenses from a different brand that will be incompatible with the new </a:t>
            </a:r>
            <a:r>
              <a:rPr lang="en-US" sz="1950" dirty="0" smtClean="0"/>
              <a:t>brand</a:t>
            </a:r>
            <a:r>
              <a:rPr lang="en-US" sz="1950" dirty="0"/>
              <a:t>.</a:t>
            </a:r>
          </a:p>
        </p:txBody>
      </p:sp>
      <p:pic>
        <p:nvPicPr>
          <p:cNvPr id="17410" name="Picture 2" descr="Image result for evaluating competi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134" t="11012" r="2441" b="8497"/>
          <a:stretch/>
        </p:blipFill>
        <p:spPr bwMode="auto">
          <a:xfrm>
            <a:off x="7092280" y="1124744"/>
            <a:ext cx="1728193" cy="1129972"/>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Image result for evaluating competi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79" y="2433312"/>
            <a:ext cx="1728193"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Image result for swot analysi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550" t="4063" r="4102" b="3538"/>
          <a:stretch/>
        </p:blipFill>
        <p:spPr bwMode="auto">
          <a:xfrm>
            <a:off x="7092278" y="4040658"/>
            <a:ext cx="1728193" cy="1311043"/>
          </a:xfrm>
          <a:prstGeom prst="rect">
            <a:avLst/>
          </a:prstGeom>
          <a:noFill/>
          <a:extLst>
            <a:ext uri="{909E8E84-426E-40DD-AFC4-6F175D3DCCD1}">
              <a14:hiddenFill xmlns:a14="http://schemas.microsoft.com/office/drawing/2010/main">
                <a:solidFill>
                  <a:srgbClr val="FFFFFF"/>
                </a:solidFill>
              </a14:hiddenFill>
            </a:ext>
          </a:extLst>
        </p:spPr>
      </p:pic>
      <p:pic>
        <p:nvPicPr>
          <p:cNvPr id="17416" name="Picture 8" descr="Image result for swot analysi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7806" t="32412" r="50564" b="38107"/>
          <a:stretch/>
        </p:blipFill>
        <p:spPr bwMode="auto">
          <a:xfrm>
            <a:off x="7092279" y="5481228"/>
            <a:ext cx="1728192" cy="1116124"/>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600" dirty="0" smtClean="0"/>
              <a:t>2.1 – </a:t>
            </a:r>
            <a:r>
              <a:rPr lang="en-US" sz="3600" dirty="0"/>
              <a:t>How </a:t>
            </a:r>
            <a:r>
              <a:rPr lang="en-US" sz="3600" dirty="0" smtClean="0"/>
              <a:t>Businesses </a:t>
            </a:r>
            <a:r>
              <a:rPr lang="en-US" sz="3600" dirty="0"/>
              <a:t>use </a:t>
            </a:r>
            <a:r>
              <a:rPr lang="en-US" sz="3600" dirty="0" smtClean="0"/>
              <a:t>Market Analysis</a:t>
            </a:r>
            <a:endParaRPr lang="en-US" sz="3600" dirty="0"/>
          </a:p>
        </p:txBody>
      </p:sp>
    </p:spTree>
    <p:extLst>
      <p:ext uri="{BB962C8B-B14F-4D97-AF65-F5344CB8AC3E}">
        <p14:creationId xmlns:p14="http://schemas.microsoft.com/office/powerpoint/2010/main" val="1485885924"/>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8568952" cy="1292662"/>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1950" dirty="0"/>
              <a:t>A new business will engage in a SWOT (Strengths, Weaknesses, Opportunities and Threats) analysis in order to evaluate their competitors before deciding where to position their brand. Essentially they will follow this </a:t>
            </a:r>
            <a:r>
              <a:rPr lang="en-US" sz="1950" dirty="0" smtClean="0"/>
              <a:t>process:</a:t>
            </a:r>
            <a:endParaRPr lang="en-US" sz="1950" dirty="0"/>
          </a:p>
        </p:txBody>
      </p:sp>
      <p:grpSp>
        <p:nvGrpSpPr>
          <p:cNvPr id="27" name="Group 26"/>
          <p:cNvGrpSpPr/>
          <p:nvPr/>
        </p:nvGrpSpPr>
        <p:grpSpPr>
          <a:xfrm>
            <a:off x="471388" y="2204864"/>
            <a:ext cx="8349084" cy="2234708"/>
            <a:chOff x="471388" y="3354532"/>
            <a:chExt cx="8349084" cy="2234708"/>
          </a:xfrm>
        </p:grpSpPr>
        <p:sp>
          <p:nvSpPr>
            <p:cNvPr id="3" name="TextBox 2"/>
            <p:cNvSpPr txBox="1"/>
            <p:nvPr/>
          </p:nvSpPr>
          <p:spPr>
            <a:xfrm>
              <a:off x="471388" y="3932474"/>
              <a:ext cx="1512168" cy="954107"/>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p>
              <a:r>
                <a:rPr lang="en-US" sz="1400" dirty="0"/>
                <a:t>Do competitors</a:t>
              </a:r>
              <a:endParaRPr lang="en-GB" sz="1400" dirty="0"/>
            </a:p>
            <a:p>
              <a:pPr algn="ctr"/>
              <a:r>
                <a:rPr lang="en-US" sz="1400" dirty="0"/>
                <a:t>have </a:t>
              </a:r>
              <a:r>
                <a:rPr lang="en-US" sz="1400" dirty="0" smtClean="0"/>
                <a:t>weaknesses that </a:t>
              </a:r>
              <a:r>
                <a:rPr lang="en-US" sz="1400" dirty="0"/>
                <a:t>we can attack</a:t>
              </a:r>
              <a:r>
                <a:rPr lang="en-US" sz="1400" dirty="0" smtClean="0"/>
                <a:t>?</a:t>
              </a:r>
              <a:endParaRPr lang="en-GB" sz="1400" dirty="0"/>
            </a:p>
          </p:txBody>
        </p:sp>
        <p:sp>
          <p:nvSpPr>
            <p:cNvPr id="10" name="TextBox 9"/>
            <p:cNvSpPr txBox="1"/>
            <p:nvPr/>
          </p:nvSpPr>
          <p:spPr>
            <a:xfrm>
              <a:off x="2419651" y="4255638"/>
              <a:ext cx="648072" cy="307777"/>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defRPr sz="1400"/>
              </a:lvl1pPr>
            </a:lstStyle>
            <a:p>
              <a:pPr algn="ctr"/>
              <a:r>
                <a:rPr lang="en-US" b="1" dirty="0"/>
                <a:t>Yes</a:t>
              </a:r>
              <a:endParaRPr lang="en-GB" b="1" dirty="0"/>
            </a:p>
          </p:txBody>
        </p:sp>
        <p:sp>
          <p:nvSpPr>
            <p:cNvPr id="11" name="TextBox 10"/>
            <p:cNvSpPr txBox="1"/>
            <p:nvPr/>
          </p:nvSpPr>
          <p:spPr>
            <a:xfrm>
              <a:off x="5796136" y="3697287"/>
              <a:ext cx="648072" cy="307777"/>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lgn="ctr">
                <a:defRPr sz="1400"/>
              </a:lvl1pPr>
            </a:lstStyle>
            <a:p>
              <a:r>
                <a:rPr lang="en-US" dirty="0"/>
                <a:t>Yes</a:t>
              </a:r>
              <a:endParaRPr lang="en-GB" dirty="0"/>
            </a:p>
          </p:txBody>
        </p:sp>
        <p:sp>
          <p:nvSpPr>
            <p:cNvPr id="12" name="TextBox 11"/>
            <p:cNvSpPr txBox="1"/>
            <p:nvPr/>
          </p:nvSpPr>
          <p:spPr>
            <a:xfrm>
              <a:off x="5796136" y="5065439"/>
              <a:ext cx="648072" cy="307777"/>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lgn="ctr">
                <a:defRPr sz="1400"/>
              </a:lvl1pPr>
            </a:lstStyle>
            <a:p>
              <a:r>
                <a:rPr lang="en-US" dirty="0"/>
                <a:t>No</a:t>
              </a:r>
              <a:endParaRPr lang="en-GB" dirty="0"/>
            </a:p>
          </p:txBody>
        </p:sp>
        <p:sp>
          <p:nvSpPr>
            <p:cNvPr id="13" name="TextBox 12"/>
            <p:cNvSpPr txBox="1"/>
            <p:nvPr/>
          </p:nvSpPr>
          <p:spPr>
            <a:xfrm>
              <a:off x="3484192" y="3932474"/>
              <a:ext cx="1807888" cy="954107"/>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defRPr sz="1400"/>
              </a:lvl1pPr>
            </a:lstStyle>
            <a:p>
              <a:pPr algn="ctr"/>
              <a:r>
                <a:rPr lang="en-US" dirty="0"/>
                <a:t>Do they have strengths that we can overcome</a:t>
              </a:r>
              <a:br>
                <a:rPr lang="en-US" dirty="0"/>
              </a:br>
              <a:r>
                <a:rPr lang="en-US" dirty="0"/>
                <a:t>or match?</a:t>
              </a:r>
              <a:endParaRPr lang="en-GB" dirty="0"/>
            </a:p>
          </p:txBody>
        </p:sp>
        <p:sp>
          <p:nvSpPr>
            <p:cNvPr id="14" name="TextBox 13"/>
            <p:cNvSpPr txBox="1"/>
            <p:nvPr/>
          </p:nvSpPr>
          <p:spPr>
            <a:xfrm>
              <a:off x="7012584" y="4850576"/>
              <a:ext cx="1807888" cy="738664"/>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lgn="ctr">
                <a:defRPr sz="1400"/>
              </a:lvl1pPr>
            </a:lstStyle>
            <a:p>
              <a:r>
                <a:rPr lang="en-US" dirty="0"/>
                <a:t>Compete with them</a:t>
              </a:r>
              <a:br>
                <a:rPr lang="en-US" dirty="0"/>
              </a:br>
              <a:r>
                <a:rPr lang="en-US" dirty="0"/>
                <a:t>by differentiating</a:t>
              </a:r>
              <a:br>
                <a:rPr lang="en-US" dirty="0"/>
              </a:br>
              <a:r>
                <a:rPr lang="en-US" dirty="0"/>
                <a:t>the product</a:t>
              </a:r>
              <a:endParaRPr lang="en-GB" dirty="0"/>
            </a:p>
          </p:txBody>
        </p:sp>
        <p:sp>
          <p:nvSpPr>
            <p:cNvPr id="15" name="TextBox 14"/>
            <p:cNvSpPr txBox="1"/>
            <p:nvPr/>
          </p:nvSpPr>
          <p:spPr>
            <a:xfrm>
              <a:off x="7012584" y="3354532"/>
              <a:ext cx="1807888" cy="954107"/>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lgn="ctr">
                <a:defRPr sz="1400"/>
              </a:lvl1pPr>
            </a:lstStyle>
            <a:p>
              <a:r>
                <a:rPr lang="en-US" dirty="0"/>
                <a:t>Compete directly</a:t>
              </a:r>
            </a:p>
            <a:p>
              <a:r>
                <a:rPr lang="en-US" dirty="0"/>
                <a:t>with them in the same</a:t>
              </a:r>
            </a:p>
            <a:p>
              <a:r>
                <a:rPr lang="en-US" dirty="0"/>
                <a:t>area of the market</a:t>
              </a:r>
            </a:p>
          </p:txBody>
        </p:sp>
        <p:cxnSp>
          <p:nvCxnSpPr>
            <p:cNvPr id="5" name="Straight Arrow Connector 4"/>
            <p:cNvCxnSpPr>
              <a:stCxn id="3" idx="3"/>
              <a:endCxn id="10" idx="1"/>
            </p:cNvCxnSpPr>
            <p:nvPr/>
          </p:nvCxnSpPr>
          <p:spPr>
            <a:xfrm flipV="1">
              <a:off x="1983556" y="4409527"/>
              <a:ext cx="436095" cy="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3092344" y="4409526"/>
              <a:ext cx="436095" cy="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3" idx="3"/>
              <a:endCxn id="11" idx="2"/>
            </p:cNvCxnSpPr>
            <p:nvPr/>
          </p:nvCxnSpPr>
          <p:spPr>
            <a:xfrm flipV="1">
              <a:off x="5292080" y="4005064"/>
              <a:ext cx="828092" cy="404464"/>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3" idx="3"/>
              <a:endCxn id="12" idx="0"/>
            </p:cNvCxnSpPr>
            <p:nvPr/>
          </p:nvCxnSpPr>
          <p:spPr>
            <a:xfrm>
              <a:off x="5292080" y="4409528"/>
              <a:ext cx="828092" cy="65591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1" idx="3"/>
              <a:endCxn id="15" idx="1"/>
            </p:cNvCxnSpPr>
            <p:nvPr/>
          </p:nvCxnSpPr>
          <p:spPr>
            <a:xfrm flipV="1">
              <a:off x="6444208" y="3831586"/>
              <a:ext cx="568376" cy="1959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2" idx="3"/>
              <a:endCxn id="14" idx="1"/>
            </p:cNvCxnSpPr>
            <p:nvPr/>
          </p:nvCxnSpPr>
          <p:spPr>
            <a:xfrm>
              <a:off x="6444208" y="5219328"/>
              <a:ext cx="568376" cy="58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3" name="Rectangle 32"/>
          <p:cNvSpPr/>
          <p:nvPr/>
        </p:nvSpPr>
        <p:spPr>
          <a:xfrm>
            <a:off x="251520" y="4365104"/>
            <a:ext cx="8568952" cy="2236510"/>
          </a:xfrm>
          <a:prstGeom prst="rect">
            <a:avLst/>
          </a:prstGeom>
        </p:spPr>
        <p:txBody>
          <a:bodyPr wrap="square">
            <a:spAutoFit/>
          </a:bodyPr>
          <a:lstStyle/>
          <a:p>
            <a:pPr marR="0" lvl="0" algn="just">
              <a:spcBef>
                <a:spcPts val="0"/>
              </a:spcBef>
              <a:spcAft>
                <a:spcPts val="795"/>
              </a:spcAft>
              <a:buClr>
                <a:schemeClr val="accent6">
                  <a:lumMod val="50000"/>
                </a:schemeClr>
              </a:buClr>
              <a:buSzPct val="100000"/>
              <a:tabLst>
                <a:tab pos="409575" algn="l"/>
              </a:tabLst>
            </a:pPr>
            <a:r>
              <a:rPr lang="en-US" b="1" dirty="0" smtClean="0">
                <a:solidFill>
                  <a:srgbClr val="FF0000"/>
                </a:solidFill>
                <a:latin typeface="Arial" panose="020B0604020202020204" pitchFamily="34" charset="0"/>
                <a:ea typeface="Segoe UI" panose="020B0502040204020203" pitchFamily="34" charset="0"/>
                <a:cs typeface="Arial" panose="020B0604020202020204" pitchFamily="34" charset="0"/>
              </a:rPr>
              <a:t>P2.1 - Task 06 </a:t>
            </a:r>
            <a:r>
              <a:rPr lang="en-US" dirty="0" smtClean="0">
                <a:solidFill>
                  <a:srgbClr val="FF0000"/>
                </a:solidFill>
                <a:latin typeface="Arial" panose="020B0604020202020204" pitchFamily="34" charset="0"/>
                <a:ea typeface="Segoe UI" panose="020B0502040204020203" pitchFamily="34" charset="0"/>
                <a:cs typeface="Arial" panose="020B0604020202020204" pitchFamily="34" charset="0"/>
              </a:rPr>
              <a:t>- Explain </a:t>
            </a:r>
            <a:r>
              <a:rPr lang="en-US" dirty="0">
                <a:solidFill>
                  <a:srgbClr val="FF0000"/>
                </a:solidFill>
                <a:latin typeface="Arial" panose="020B0604020202020204" pitchFamily="34" charset="0"/>
                <a:ea typeface="Segoe UI" panose="020B0502040204020203" pitchFamily="34" charset="0"/>
                <a:cs typeface="Arial" panose="020B0604020202020204" pitchFamily="34" charset="0"/>
              </a:rPr>
              <a:t>the purpose of </a:t>
            </a:r>
            <a:r>
              <a:rPr lang="en-US" dirty="0" smtClean="0">
                <a:solidFill>
                  <a:srgbClr val="FF0000"/>
                </a:solidFill>
                <a:latin typeface="Arial" panose="020B0604020202020204" pitchFamily="34" charset="0"/>
                <a:ea typeface="Segoe UI" panose="020B0502040204020203" pitchFamily="34" charset="0"/>
                <a:cs typeface="Arial" panose="020B0604020202020204" pitchFamily="34" charset="0"/>
              </a:rPr>
              <a:t>Market Analysis</a:t>
            </a:r>
          </a:p>
          <a:p>
            <a:pPr marR="0" lvl="0" algn="just">
              <a:spcBef>
                <a:spcPts val="0"/>
              </a:spcBef>
              <a:spcAft>
                <a:spcPts val="795"/>
              </a:spcAft>
              <a:buClr>
                <a:schemeClr val="accent6">
                  <a:lumMod val="50000"/>
                </a:schemeClr>
              </a:buClr>
              <a:buSzPct val="100000"/>
              <a:tabLst>
                <a:tab pos="409575" algn="l"/>
              </a:tabLst>
            </a:pPr>
            <a:r>
              <a:rPr lang="en-US" b="1" dirty="0">
                <a:solidFill>
                  <a:srgbClr val="FF0000"/>
                </a:solidFill>
                <a:latin typeface="Arial" panose="020B0604020202020204" pitchFamily="34" charset="0"/>
                <a:ea typeface="Segoe UI" panose="020B0502040204020203" pitchFamily="34" charset="0"/>
                <a:cs typeface="Arial" panose="020B0604020202020204" pitchFamily="34" charset="0"/>
              </a:rPr>
              <a:t>P2.1 </a:t>
            </a:r>
            <a:r>
              <a:rPr lang="en-US" b="1" dirty="0" smtClean="0">
                <a:solidFill>
                  <a:srgbClr val="FF0000"/>
                </a:solidFill>
                <a:latin typeface="Arial" panose="020B0604020202020204" pitchFamily="34" charset="0"/>
                <a:ea typeface="Segoe UI" panose="020B0502040204020203" pitchFamily="34" charset="0"/>
                <a:cs typeface="Arial" panose="020B0604020202020204" pitchFamily="34" charset="0"/>
              </a:rPr>
              <a:t>- Task 07 </a:t>
            </a:r>
            <a:r>
              <a:rPr lang="en-US" dirty="0" smtClean="0">
                <a:solidFill>
                  <a:srgbClr val="FF0000"/>
                </a:solidFill>
                <a:latin typeface="Arial" panose="020B0604020202020204" pitchFamily="34" charset="0"/>
                <a:ea typeface="Segoe UI" panose="020B0502040204020203" pitchFamily="34" charset="0"/>
                <a:cs typeface="Arial" panose="020B0604020202020204" pitchFamily="34" charset="0"/>
              </a:rPr>
              <a:t>– Explain with the use of diagrams, market mapping and the benefits of Competitor Analysis.</a:t>
            </a:r>
            <a:endParaRPr lang="en-GB" dirty="0">
              <a:solidFill>
                <a:srgbClr val="FF0000"/>
              </a:solidFill>
              <a:latin typeface="Arial" panose="020B0604020202020204" pitchFamily="34" charset="0"/>
              <a:ea typeface="Segoe UI" panose="020B0502040204020203" pitchFamily="34" charset="0"/>
              <a:cs typeface="Arial" panose="020B0604020202020204" pitchFamily="34" charset="0"/>
            </a:endParaRPr>
          </a:p>
          <a:p>
            <a:pPr marR="0" lvl="0" algn="just">
              <a:spcBef>
                <a:spcPts val="0"/>
              </a:spcBef>
              <a:spcAft>
                <a:spcPts val="355"/>
              </a:spcAft>
              <a:buClr>
                <a:schemeClr val="accent6">
                  <a:lumMod val="50000"/>
                </a:schemeClr>
              </a:buClr>
              <a:buSzPct val="100000"/>
              <a:tabLst>
                <a:tab pos="415290" algn="l"/>
              </a:tabLst>
            </a:pPr>
            <a:r>
              <a:rPr lang="en-US" b="1" dirty="0">
                <a:solidFill>
                  <a:srgbClr val="FF0000"/>
                </a:solidFill>
                <a:latin typeface="Arial" panose="020B0604020202020204" pitchFamily="34" charset="0"/>
                <a:ea typeface="Segoe UI" panose="020B0502040204020203" pitchFamily="34" charset="0"/>
                <a:cs typeface="Arial" panose="020B0604020202020204" pitchFamily="34" charset="0"/>
              </a:rPr>
              <a:t>P2.1 </a:t>
            </a:r>
            <a:r>
              <a:rPr lang="en-US" b="1" dirty="0" smtClean="0">
                <a:solidFill>
                  <a:srgbClr val="FF0000"/>
                </a:solidFill>
                <a:latin typeface="Arial" panose="020B0604020202020204" pitchFamily="34" charset="0"/>
                <a:ea typeface="Segoe UI" panose="020B0502040204020203" pitchFamily="34" charset="0"/>
                <a:cs typeface="Arial" panose="020B0604020202020204" pitchFamily="34" charset="0"/>
              </a:rPr>
              <a:t>- Task 08 </a:t>
            </a:r>
            <a:r>
              <a:rPr lang="en-US" dirty="0" smtClean="0">
                <a:solidFill>
                  <a:srgbClr val="FF0000"/>
                </a:solidFill>
                <a:latin typeface="Arial" panose="020B0604020202020204" pitchFamily="34" charset="0"/>
                <a:ea typeface="Segoe UI" panose="020B0502040204020203" pitchFamily="34" charset="0"/>
                <a:cs typeface="Arial" panose="020B0604020202020204" pitchFamily="34" charset="0"/>
              </a:rPr>
              <a:t>- For </a:t>
            </a:r>
            <a:r>
              <a:rPr lang="en-US" dirty="0">
                <a:solidFill>
                  <a:srgbClr val="FF0000"/>
                </a:solidFill>
                <a:latin typeface="Arial" panose="020B0604020202020204" pitchFamily="34" charset="0"/>
                <a:ea typeface="Segoe UI" panose="020B0502040204020203" pitchFamily="34" charset="0"/>
                <a:cs typeface="Arial" panose="020B0604020202020204" pitchFamily="34" charset="0"/>
              </a:rPr>
              <a:t>y</a:t>
            </a:r>
            <a:r>
              <a:rPr lang="en-US" dirty="0" smtClean="0">
                <a:solidFill>
                  <a:srgbClr val="FF0000"/>
                </a:solidFill>
                <a:latin typeface="Arial" panose="020B0604020202020204" pitchFamily="34" charset="0"/>
                <a:ea typeface="Segoe UI" panose="020B0502040204020203" pitchFamily="34" charset="0"/>
                <a:cs typeface="Arial" panose="020B0604020202020204" pitchFamily="34" charset="0"/>
              </a:rPr>
              <a:t>our company describe and define Market Analysis and why </a:t>
            </a:r>
            <a:r>
              <a:rPr lang="en-US" dirty="0">
                <a:solidFill>
                  <a:srgbClr val="FF0000"/>
                </a:solidFill>
                <a:latin typeface="Arial" panose="020B0604020202020204" pitchFamily="34" charset="0"/>
                <a:ea typeface="Segoe UI" panose="020B0502040204020203" pitchFamily="34" charset="0"/>
                <a:cs typeface="Arial" panose="020B0604020202020204" pitchFamily="34" charset="0"/>
              </a:rPr>
              <a:t>it is important to find a gap in the </a:t>
            </a:r>
            <a:r>
              <a:rPr lang="en-US" dirty="0" smtClean="0">
                <a:solidFill>
                  <a:srgbClr val="FF0000"/>
                </a:solidFill>
                <a:latin typeface="Arial" panose="020B0604020202020204" pitchFamily="34" charset="0"/>
                <a:ea typeface="Segoe UI" panose="020B0502040204020203" pitchFamily="34" charset="0"/>
                <a:cs typeface="Arial" panose="020B0604020202020204" pitchFamily="34" charset="0"/>
              </a:rPr>
              <a:t>market.</a:t>
            </a:r>
            <a:r>
              <a:rPr lang="en-GB" dirty="0">
                <a:solidFill>
                  <a:srgbClr val="FF0000"/>
                </a:solidFill>
                <a:latin typeface="Arial" panose="020B0604020202020204" pitchFamily="34" charset="0"/>
                <a:ea typeface="Segoe UI" panose="020B0502040204020203" pitchFamily="34" charset="0"/>
                <a:cs typeface="Arial" panose="020B0604020202020204" pitchFamily="34" charset="0"/>
              </a:rPr>
              <a:t> </a:t>
            </a:r>
            <a:r>
              <a:rPr lang="en-US" dirty="0" smtClean="0">
                <a:solidFill>
                  <a:srgbClr val="FF0000"/>
                </a:solidFill>
                <a:latin typeface="Arial" panose="020B0604020202020204" pitchFamily="34" charset="0"/>
                <a:ea typeface="Segoe UI" panose="020B0502040204020203" pitchFamily="34" charset="0"/>
                <a:cs typeface="Arial" panose="020B0604020202020204" pitchFamily="34" charset="0"/>
              </a:rPr>
              <a:t>Explain </a:t>
            </a:r>
            <a:r>
              <a:rPr lang="en-US" dirty="0">
                <a:solidFill>
                  <a:srgbClr val="FF0000"/>
                </a:solidFill>
                <a:latin typeface="Arial" panose="020B0604020202020204" pitchFamily="34" charset="0"/>
                <a:ea typeface="Segoe UI" panose="020B0502040204020203" pitchFamily="34" charset="0"/>
                <a:cs typeface="Arial" panose="020B0604020202020204" pitchFamily="34" charset="0"/>
              </a:rPr>
              <a:t>the steps a business could take to avoid a competitor positioning a new product or brand in a similar area of the market to </a:t>
            </a:r>
            <a:r>
              <a:rPr lang="en-US" dirty="0" smtClean="0">
                <a:solidFill>
                  <a:srgbClr val="FF0000"/>
                </a:solidFill>
                <a:latin typeface="Arial" panose="020B0604020202020204" pitchFamily="34" charset="0"/>
                <a:ea typeface="Segoe UI" panose="020B0502040204020203" pitchFamily="34" charset="0"/>
                <a:cs typeface="Arial" panose="020B0604020202020204" pitchFamily="34" charset="0"/>
              </a:rPr>
              <a:t>itself.</a:t>
            </a:r>
            <a:endParaRPr lang="en-GB" u="none" strike="noStrike" spc="0" dirty="0">
              <a:solidFill>
                <a:srgbClr val="FF0000"/>
              </a:solidFill>
              <a:effectLst/>
              <a:latin typeface="Arial" panose="020B0604020202020204" pitchFamily="34" charset="0"/>
              <a:ea typeface="Segoe UI" panose="020B0502040204020203" pitchFamily="34" charset="0"/>
              <a:cs typeface="Arial" panose="020B0604020202020204" pitchFamily="34" charset="0"/>
            </a:endParaRPr>
          </a:p>
        </p:txBody>
      </p:sp>
      <p:sp>
        <p:nvSpPr>
          <p:cNvPr id="22" name="Title 2"/>
          <p:cNvSpPr>
            <a:spLocks noGrp="1"/>
          </p:cNvSpPr>
          <p:nvPr>
            <p:ph type="title"/>
          </p:nvPr>
        </p:nvSpPr>
        <p:spPr>
          <a:xfrm>
            <a:off x="70266" y="72008"/>
            <a:ext cx="8859452" cy="548680"/>
          </a:xfrm>
        </p:spPr>
        <p:txBody>
          <a:bodyPr>
            <a:noAutofit/>
          </a:bodyPr>
          <a:lstStyle/>
          <a:p>
            <a:r>
              <a:rPr lang="en-US" sz="3600" dirty="0" smtClean="0"/>
              <a:t>2.1 – </a:t>
            </a:r>
            <a:r>
              <a:rPr lang="en-US" sz="3600" dirty="0"/>
              <a:t>How </a:t>
            </a:r>
            <a:r>
              <a:rPr lang="en-US" sz="3600" dirty="0" smtClean="0"/>
              <a:t>Businesses </a:t>
            </a:r>
            <a:r>
              <a:rPr lang="en-US" sz="3600" dirty="0"/>
              <a:t>use </a:t>
            </a:r>
            <a:r>
              <a:rPr lang="en-US" sz="3600" dirty="0" smtClean="0"/>
              <a:t>Market Analysis</a:t>
            </a:r>
            <a:endParaRPr lang="en-US" sz="3600" dirty="0"/>
          </a:p>
        </p:txBody>
      </p:sp>
    </p:spTree>
    <p:extLst>
      <p:ext uri="{BB962C8B-B14F-4D97-AF65-F5344CB8AC3E}">
        <p14:creationId xmlns:p14="http://schemas.microsoft.com/office/powerpoint/2010/main" val="1239523177"/>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408712" cy="5509200"/>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200" dirty="0">
                <a:solidFill>
                  <a:srgbClr val="002060"/>
                </a:solidFill>
              </a:rPr>
              <a:t>In 2005, Cadbury bought Green and Black's. Why would it want to do this? The takeover price to Cadbury is unknown but thought to be around £20 million. Green and Black's existed to sell organic, dark chocolate products - hence the name. It started using Fairtrade cocoa in the early 1990s. As well as having a strong ethical stance, the business developed an enviable reputation for the </a:t>
            </a:r>
            <a:r>
              <a:rPr lang="en-US" sz="2200" dirty="0" err="1">
                <a:solidFill>
                  <a:srgbClr val="002060"/>
                </a:solidFill>
              </a:rPr>
              <a:t>flavour</a:t>
            </a:r>
            <a:r>
              <a:rPr lang="en-US" sz="2200" dirty="0">
                <a:solidFill>
                  <a:srgbClr val="002060"/>
                </a:solidFill>
              </a:rPr>
              <a:t> and quality of its products.</a:t>
            </a:r>
          </a:p>
          <a:p>
            <a:pPr marL="398463" indent="-398463">
              <a:buClr>
                <a:schemeClr val="accent6">
                  <a:lumMod val="50000"/>
                </a:schemeClr>
              </a:buClr>
              <a:buFont typeface="Wingdings 3" panose="05040102010807070707" pitchFamily="18" charset="2"/>
              <a:buChar char=""/>
            </a:pPr>
            <a:r>
              <a:rPr lang="en-US" sz="2200" dirty="0">
                <a:solidFill>
                  <a:srgbClr val="002060"/>
                </a:solidFill>
              </a:rPr>
              <a:t>Cadbury had always thought of itself as an ethical business. In the nineteenth century it had pioneered employee-friendly practices. But its chocolate products were always designed for the mass market, conventional in style and quality. </a:t>
            </a:r>
          </a:p>
        </p:txBody>
      </p:sp>
      <p:pic>
        <p:nvPicPr>
          <p:cNvPr id="8" name="Picture 2" descr="Image result for green and blacks"/>
          <p:cNvPicPr>
            <a:picLocks noChangeAspect="1" noChangeArrowheads="1"/>
          </p:cNvPicPr>
          <p:nvPr/>
        </p:nvPicPr>
        <p:blipFill rotWithShape="1">
          <a:blip r:embed="rId3">
            <a:extLst>
              <a:ext uri="{28A0092B-C50C-407E-A947-70E740481C1C}">
                <a14:useLocalDpi xmlns:a14="http://schemas.microsoft.com/office/drawing/2010/main" val="0"/>
              </a:ext>
            </a:extLst>
          </a:blip>
          <a:srcRect l="9119" t="6873" r="8802" b="6017"/>
          <a:stretch/>
        </p:blipFill>
        <p:spPr bwMode="auto">
          <a:xfrm>
            <a:off x="6732240" y="1124744"/>
            <a:ext cx="2088232" cy="205159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hlinkClick r:id="rId4"/>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32240" y="3340790"/>
            <a:ext cx="2088232" cy="1096322"/>
          </a:xfrm>
          <a:prstGeom prst="rect">
            <a:avLst/>
          </a:prstGeom>
        </p:spPr>
      </p:pic>
      <p:pic>
        <p:nvPicPr>
          <p:cNvPr id="10" name="Picture 6" descr="Image result for cadburys ran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702" t="1943" r="1181" b="901"/>
          <a:stretch/>
        </p:blipFill>
        <p:spPr bwMode="auto">
          <a:xfrm>
            <a:off x="6732240" y="4581128"/>
            <a:ext cx="2088232" cy="1988792"/>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2"/>
          <p:cNvSpPr>
            <a:spLocks noGrp="1"/>
          </p:cNvSpPr>
          <p:nvPr>
            <p:ph type="title"/>
          </p:nvPr>
        </p:nvSpPr>
        <p:spPr>
          <a:xfrm>
            <a:off x="70266" y="72008"/>
            <a:ext cx="8859452" cy="548680"/>
          </a:xfrm>
        </p:spPr>
        <p:txBody>
          <a:bodyPr>
            <a:noAutofit/>
          </a:bodyPr>
          <a:lstStyle/>
          <a:p>
            <a:r>
              <a:rPr lang="en-US" sz="2800" dirty="0" smtClean="0"/>
              <a:t>2.1 – </a:t>
            </a:r>
            <a:r>
              <a:rPr lang="en-US" sz="2800" dirty="0"/>
              <a:t>How </a:t>
            </a:r>
            <a:r>
              <a:rPr lang="en-US" sz="2800" dirty="0" smtClean="0"/>
              <a:t>Businesses </a:t>
            </a:r>
            <a:r>
              <a:rPr lang="en-US" sz="2800" dirty="0"/>
              <a:t>use </a:t>
            </a:r>
            <a:r>
              <a:rPr lang="en-US" sz="2800" dirty="0" smtClean="0"/>
              <a:t>Market Analysis - Segmentation</a:t>
            </a:r>
            <a:endParaRPr lang="en-US" sz="2800" dirty="0"/>
          </a:p>
        </p:txBody>
      </p:sp>
    </p:spTree>
    <p:extLst>
      <p:ext uri="{BB962C8B-B14F-4D97-AF65-F5344CB8AC3E}">
        <p14:creationId xmlns:p14="http://schemas.microsoft.com/office/powerpoint/2010/main" val="3105862013"/>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336704" cy="5583067"/>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230" dirty="0" smtClean="0">
                <a:solidFill>
                  <a:srgbClr val="002060"/>
                </a:solidFill>
              </a:rPr>
              <a:t>It </a:t>
            </a:r>
            <a:r>
              <a:rPr lang="en-US" sz="2230" dirty="0">
                <a:solidFill>
                  <a:srgbClr val="002060"/>
                </a:solidFill>
              </a:rPr>
              <a:t>would be hard to find a UK resident who has not eaten its products. Green and Black's appealed to a different, smaller, market, people who wanted high quality chocolate sourced in environmentally friendly ways and offering fair prices to cocoa growers. </a:t>
            </a:r>
            <a:endParaRPr lang="en-US" sz="2230" dirty="0" smtClean="0">
              <a:solidFill>
                <a:srgbClr val="002060"/>
              </a:solidFill>
            </a:endParaRPr>
          </a:p>
          <a:p>
            <a:pPr marL="398463" indent="-398463">
              <a:buClr>
                <a:schemeClr val="accent6">
                  <a:lumMod val="50000"/>
                </a:schemeClr>
              </a:buClr>
              <a:buFont typeface="Wingdings 3" panose="05040102010807070707" pitchFamily="18" charset="2"/>
              <a:buChar char=""/>
            </a:pPr>
            <a:r>
              <a:rPr lang="en-US" sz="2230" dirty="0" smtClean="0">
                <a:solidFill>
                  <a:srgbClr val="002060"/>
                </a:solidFill>
              </a:rPr>
              <a:t>They </a:t>
            </a:r>
            <a:r>
              <a:rPr lang="en-US" sz="2230" dirty="0">
                <a:solidFill>
                  <a:srgbClr val="002060"/>
                </a:solidFill>
              </a:rPr>
              <a:t>were prepared to pay premium prices. This was a market segment that Cadbury could not easily reach with its existing products and its well-known image.</a:t>
            </a:r>
          </a:p>
          <a:p>
            <a:pPr>
              <a:buClr>
                <a:schemeClr val="accent6">
                  <a:lumMod val="50000"/>
                </a:schemeClr>
              </a:buClr>
            </a:pPr>
            <a:r>
              <a:rPr lang="en-US" sz="2230" b="1" dirty="0">
                <a:solidFill>
                  <a:srgbClr val="FF0000"/>
                </a:solidFill>
              </a:rPr>
              <a:t>Questions</a:t>
            </a:r>
          </a:p>
          <a:p>
            <a:pPr marL="457200" indent="-457200">
              <a:buClr>
                <a:schemeClr val="accent6">
                  <a:lumMod val="50000"/>
                </a:schemeClr>
              </a:buClr>
              <a:buFont typeface="+mj-lt"/>
              <a:buAutoNum type="arabicPeriod"/>
            </a:pPr>
            <a:r>
              <a:rPr lang="en-US" sz="2230" dirty="0" smtClean="0">
                <a:solidFill>
                  <a:srgbClr val="FF0000"/>
                </a:solidFill>
              </a:rPr>
              <a:t>What </a:t>
            </a:r>
            <a:r>
              <a:rPr lang="en-US" sz="2230" dirty="0">
                <a:solidFill>
                  <a:srgbClr val="FF0000"/>
                </a:solidFill>
              </a:rPr>
              <a:t>impact would the acquisition of Green and Black's have on Cadbury's market </a:t>
            </a:r>
            <a:r>
              <a:rPr lang="en-US" sz="2230" dirty="0" smtClean="0">
                <a:solidFill>
                  <a:srgbClr val="FF0000"/>
                </a:solidFill>
              </a:rPr>
              <a:t>share?</a:t>
            </a:r>
            <a:endParaRPr lang="en-US" sz="2230" dirty="0">
              <a:solidFill>
                <a:srgbClr val="FF0000"/>
              </a:solidFill>
            </a:endParaRPr>
          </a:p>
          <a:p>
            <a:pPr marL="457200" indent="-457200">
              <a:buClr>
                <a:schemeClr val="accent6">
                  <a:lumMod val="50000"/>
                </a:schemeClr>
              </a:buClr>
              <a:buFont typeface="+mj-lt"/>
              <a:buAutoNum type="arabicPeriod"/>
            </a:pPr>
            <a:r>
              <a:rPr lang="en-US" sz="2230" dirty="0" smtClean="0">
                <a:solidFill>
                  <a:srgbClr val="FF0000"/>
                </a:solidFill>
              </a:rPr>
              <a:t>What </a:t>
            </a:r>
            <a:r>
              <a:rPr lang="en-US" sz="2230" dirty="0">
                <a:solidFill>
                  <a:srgbClr val="FF0000"/>
                </a:solidFill>
              </a:rPr>
              <a:t>other benefits might Cadbury get from owning the company?</a:t>
            </a:r>
          </a:p>
        </p:txBody>
      </p:sp>
      <p:pic>
        <p:nvPicPr>
          <p:cNvPr id="1026" name="Picture 2" descr="Image result for green and blacks"/>
          <p:cNvPicPr>
            <a:picLocks noChangeAspect="1" noChangeArrowheads="1"/>
          </p:cNvPicPr>
          <p:nvPr/>
        </p:nvPicPr>
        <p:blipFill rotWithShape="1">
          <a:blip r:embed="rId3">
            <a:extLst>
              <a:ext uri="{28A0092B-C50C-407E-A947-70E740481C1C}">
                <a14:useLocalDpi xmlns:a14="http://schemas.microsoft.com/office/drawing/2010/main" val="0"/>
              </a:ext>
            </a:extLst>
          </a:blip>
          <a:srcRect l="9119" t="6873" r="8802" b="6017"/>
          <a:stretch/>
        </p:blipFill>
        <p:spPr bwMode="auto">
          <a:xfrm>
            <a:off x="6732240" y="1124744"/>
            <a:ext cx="2088232" cy="205159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hlinkClick r:id="rId4"/>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32240" y="3340790"/>
            <a:ext cx="2088232" cy="1096322"/>
          </a:xfrm>
          <a:prstGeom prst="rect">
            <a:avLst/>
          </a:prstGeom>
        </p:spPr>
      </p:pic>
      <p:pic>
        <p:nvPicPr>
          <p:cNvPr id="1030" name="Picture 6" descr="Image result for cadburys ran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702" t="1943" r="1181" b="901"/>
          <a:stretch/>
        </p:blipFill>
        <p:spPr bwMode="auto">
          <a:xfrm>
            <a:off x="6732240" y="4581128"/>
            <a:ext cx="2088232" cy="1988792"/>
          </a:xfrm>
          <a:prstGeom prst="rect">
            <a:avLst/>
          </a:prstGeom>
          <a:noFill/>
          <a:extLst>
            <a:ext uri="{909E8E84-426E-40DD-AFC4-6F175D3DCCD1}">
              <a14:hiddenFill xmlns:a14="http://schemas.microsoft.com/office/drawing/2010/main">
                <a:solidFill>
                  <a:srgbClr val="FFFFFF"/>
                </a:solidFill>
              </a14:hiddenFill>
            </a:ext>
          </a:extLst>
        </p:spPr>
      </p:pic>
      <p:sp>
        <p:nvSpPr>
          <p:cNvPr id="9" name="Title 2"/>
          <p:cNvSpPr>
            <a:spLocks noGrp="1"/>
          </p:cNvSpPr>
          <p:nvPr>
            <p:ph type="title"/>
          </p:nvPr>
        </p:nvSpPr>
        <p:spPr>
          <a:xfrm>
            <a:off x="70266" y="72008"/>
            <a:ext cx="8859452" cy="548680"/>
          </a:xfrm>
        </p:spPr>
        <p:txBody>
          <a:bodyPr>
            <a:noAutofit/>
          </a:bodyPr>
          <a:lstStyle/>
          <a:p>
            <a:r>
              <a:rPr lang="en-US" sz="2800" dirty="0" smtClean="0"/>
              <a:t>2.1 – </a:t>
            </a:r>
            <a:r>
              <a:rPr lang="en-US" sz="2800" dirty="0"/>
              <a:t>How </a:t>
            </a:r>
            <a:r>
              <a:rPr lang="en-US" sz="2800" dirty="0" smtClean="0"/>
              <a:t>Businesses </a:t>
            </a:r>
            <a:r>
              <a:rPr lang="en-US" sz="2800" dirty="0"/>
              <a:t>use </a:t>
            </a:r>
            <a:r>
              <a:rPr lang="en-US" sz="2800" dirty="0" smtClean="0"/>
              <a:t>Market Analysis - Segmentation</a:t>
            </a:r>
            <a:endParaRPr lang="en-US" sz="2800" dirty="0"/>
          </a:p>
        </p:txBody>
      </p:sp>
    </p:spTree>
    <p:extLst>
      <p:ext uri="{BB962C8B-B14F-4D97-AF65-F5344CB8AC3E}">
        <p14:creationId xmlns:p14="http://schemas.microsoft.com/office/powerpoint/2010/main" val="1866779683"/>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624736" cy="5926238"/>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170" dirty="0"/>
              <a:t>Personal tastes vary. They depend on individual preferences but they are also influenced by the kind of person you are. </a:t>
            </a:r>
            <a:r>
              <a:rPr lang="en-US" sz="2170" b="1" dirty="0">
                <a:solidFill>
                  <a:srgbClr val="FF0000"/>
                </a:solidFill>
              </a:rPr>
              <a:t>Market segmentation </a:t>
            </a:r>
            <a:r>
              <a:rPr lang="en-US" sz="2170" dirty="0"/>
              <a:t>identifies different groups in society and studies their particular needs and wants.</a:t>
            </a:r>
          </a:p>
          <a:p>
            <a:pPr marL="398463" indent="-398463">
              <a:buClr>
                <a:schemeClr val="accent6">
                  <a:lumMod val="50000"/>
                </a:schemeClr>
              </a:buClr>
              <a:buFont typeface="Wingdings 3" panose="05040102010807070707" pitchFamily="18" charset="2"/>
              <a:buChar char=""/>
            </a:pPr>
            <a:r>
              <a:rPr lang="en-US" sz="2170" dirty="0"/>
              <a:t>Some products aim at a mass market - we all buy toothpaste. But even in that market, producers have identified a range of different needs. They produce differentiated products, e.g. toothpaste for sensitive teeth or with whitening qualities</a:t>
            </a:r>
            <a:r>
              <a:rPr lang="en-US" sz="2170" dirty="0" smtClean="0"/>
              <a:t>.</a:t>
            </a:r>
          </a:p>
          <a:p>
            <a:pPr marL="398463" indent="-398463">
              <a:buClr>
                <a:schemeClr val="accent6">
                  <a:lumMod val="50000"/>
                </a:schemeClr>
              </a:buClr>
              <a:buFont typeface="Wingdings 3" panose="05040102010807070707" pitchFamily="18" charset="2"/>
              <a:buChar char=""/>
            </a:pPr>
            <a:r>
              <a:rPr lang="en-US" sz="2170" dirty="0" smtClean="0"/>
              <a:t> A </a:t>
            </a:r>
            <a:r>
              <a:rPr lang="en-US" sz="2170" dirty="0"/>
              <a:t>few products sell well in mass markets that run right across all sections of society - e.g. Coca Cola and unleaded petrol. But many markets for consumer products have segments that require different versions of the product to meet group needs precisely.</a:t>
            </a:r>
          </a:p>
        </p:txBody>
      </p:sp>
      <p:pic>
        <p:nvPicPr>
          <p:cNvPr id="3074" name="Picture 2" descr="Image result for market segment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124744"/>
            <a:ext cx="2046529" cy="150581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market segmenta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8" y="5231930"/>
            <a:ext cx="2038496" cy="135899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market segmenta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248" y="2984959"/>
            <a:ext cx="2050017" cy="1997697"/>
          </a:xfrm>
          <a:prstGeom prst="rect">
            <a:avLst/>
          </a:prstGeom>
          <a:noFill/>
          <a:extLst>
            <a:ext uri="{909E8E84-426E-40DD-AFC4-6F175D3DCCD1}">
              <a14:hiddenFill xmlns:a14="http://schemas.microsoft.com/office/drawing/2010/main">
                <a:solidFill>
                  <a:srgbClr val="FFFFFF"/>
                </a:solidFill>
              </a14:hiddenFill>
            </a:ext>
          </a:extLst>
        </p:spPr>
      </p:pic>
      <p:sp>
        <p:nvSpPr>
          <p:cNvPr id="9" name="Title 2"/>
          <p:cNvSpPr>
            <a:spLocks noGrp="1"/>
          </p:cNvSpPr>
          <p:nvPr>
            <p:ph type="title"/>
          </p:nvPr>
        </p:nvSpPr>
        <p:spPr>
          <a:xfrm>
            <a:off x="70266" y="72008"/>
            <a:ext cx="8859452" cy="548680"/>
          </a:xfrm>
        </p:spPr>
        <p:txBody>
          <a:bodyPr>
            <a:noAutofit/>
          </a:bodyPr>
          <a:lstStyle/>
          <a:p>
            <a:r>
              <a:rPr lang="en-US" sz="2800" dirty="0" smtClean="0"/>
              <a:t>2.2 – </a:t>
            </a:r>
            <a:r>
              <a:rPr lang="en-US" sz="2800" dirty="0"/>
              <a:t>How </a:t>
            </a:r>
            <a:r>
              <a:rPr lang="en-US" sz="2800" dirty="0" smtClean="0"/>
              <a:t>Businesses </a:t>
            </a:r>
            <a:r>
              <a:rPr lang="en-US" sz="2800" dirty="0"/>
              <a:t>use </a:t>
            </a:r>
            <a:r>
              <a:rPr lang="en-US" sz="2800" dirty="0" smtClean="0"/>
              <a:t>Market Analysis - Segmentation</a:t>
            </a:r>
            <a:endParaRPr lang="en-US" sz="2800" dirty="0"/>
          </a:p>
        </p:txBody>
      </p:sp>
    </p:spTree>
    <p:extLst>
      <p:ext uri="{BB962C8B-B14F-4D97-AF65-F5344CB8AC3E}">
        <p14:creationId xmlns:p14="http://schemas.microsoft.com/office/powerpoint/2010/main" val="3292412593"/>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86"/>
          <p:cNvSpPr txBox="1">
            <a:spLocks noChangeArrowheads="1"/>
          </p:cNvSpPr>
          <p:nvPr/>
        </p:nvSpPr>
        <p:spPr bwMode="auto">
          <a:xfrm>
            <a:off x="323528" y="4422011"/>
            <a:ext cx="8496944"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marL="0" marR="0">
              <a:spcBef>
                <a:spcPts val="0"/>
              </a:spcBef>
              <a:spcAft>
                <a:spcPts val="0"/>
              </a:spcAft>
            </a:pPr>
            <a:r>
              <a:rPr lang="en-US" sz="2200" b="1" i="0" u="none" strike="noStrike" spc="0" dirty="0">
                <a:solidFill>
                  <a:srgbClr val="000000"/>
                </a:solidFill>
                <a:effectLst/>
                <a:latin typeface="Arial" panose="020B0604020202020204" pitchFamily="34" charset="0"/>
                <a:ea typeface="Segoe UI" panose="020B0502040204020203" pitchFamily="34" charset="0"/>
                <a:cs typeface="Arial" panose="020B0604020202020204" pitchFamily="34" charset="0"/>
              </a:rPr>
              <a:t>Market segmentation </a:t>
            </a:r>
            <a:r>
              <a:rPr lang="en-US" sz="2200" b="0" i="0" u="none" strike="noStrike" dirty="0">
                <a:solidFill>
                  <a:srgbClr val="000000"/>
                </a:solidFill>
                <a:effectLst/>
                <a:latin typeface="Arial" panose="020B0604020202020204" pitchFamily="34" charset="0"/>
                <a:ea typeface="Segoe UI" panose="020B0502040204020203" pitchFamily="34" charset="0"/>
                <a:cs typeface="Arial" panose="020B0604020202020204" pitchFamily="34" charset="0"/>
              </a:rPr>
              <a:t>means that the market can be divided up into groups, each of which has distinctive customer preferences. Both products and marketing strategies can be differentiated to meet the requirements of each segment. Common groupings include age, gender, family status, income, interests, locations, culture, occupation, lifestyles etc.</a:t>
            </a:r>
            <a:endParaRPr lang="en-GB" sz="22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p:txBody>
      </p:sp>
      <p:graphicFrame>
        <p:nvGraphicFramePr>
          <p:cNvPr id="3" name="Table 2"/>
          <p:cNvGraphicFramePr>
            <a:graphicFrameLocks noGrp="1"/>
          </p:cNvGraphicFramePr>
          <p:nvPr>
            <p:extLst/>
          </p:nvPr>
        </p:nvGraphicFramePr>
        <p:xfrm>
          <a:off x="276200" y="1148372"/>
          <a:ext cx="8544272" cy="2856692"/>
        </p:xfrm>
        <a:graphic>
          <a:graphicData uri="http://schemas.openxmlformats.org/drawingml/2006/table">
            <a:tbl>
              <a:tblPr firstRow="1" bandRow="1">
                <a:tableStyleId>{5C22544A-7EE6-4342-B048-85BDC9FD1C3A}</a:tableStyleId>
              </a:tblPr>
              <a:tblGrid>
                <a:gridCol w="4583832"/>
                <a:gridCol w="3960440"/>
              </a:tblGrid>
              <a:tr h="489822">
                <a:tc>
                  <a:txBody>
                    <a:bodyPr/>
                    <a:lstStyle/>
                    <a:p>
                      <a:pPr>
                        <a:lnSpc>
                          <a:spcPct val="100000"/>
                        </a:lnSpc>
                      </a:pPr>
                      <a:r>
                        <a:rPr lang="en-US" sz="2200" b="1" i="0" u="none" strike="noStrike" kern="1200" dirty="0" smtClean="0">
                          <a:solidFill>
                            <a:srgbClr val="000000"/>
                          </a:solidFill>
                          <a:effectLst/>
                          <a:latin typeface="Arial" panose="020B0604020202020204" pitchFamily="34" charset="0"/>
                          <a:ea typeface="Segoe UI" panose="020B0502040204020203" pitchFamily="34" charset="0"/>
                          <a:cs typeface="Arial" panose="020B0604020202020204" pitchFamily="34" charset="0"/>
                        </a:rPr>
                        <a:t>Products for segmented markets:</a:t>
                      </a:r>
                      <a:endParaRPr lang="en-GB" sz="2200" b="1"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txBody>
                  <a:tcPr/>
                </a:tc>
                <a:tc>
                  <a:txBody>
                    <a:bodyPr/>
                    <a:lstStyle/>
                    <a:p>
                      <a:pPr>
                        <a:lnSpc>
                          <a:spcPct val="100000"/>
                        </a:lnSpc>
                      </a:pPr>
                      <a:r>
                        <a:rPr lang="en-US" sz="2200" b="1" i="0" u="none" strike="noStrike" kern="1200" dirty="0" smtClean="0">
                          <a:solidFill>
                            <a:srgbClr val="000000"/>
                          </a:solidFill>
                          <a:effectLst/>
                          <a:latin typeface="Arial" panose="020B0604020202020204" pitchFamily="34" charset="0"/>
                          <a:ea typeface="Segoe UI" panose="020B0502040204020203" pitchFamily="34" charset="0"/>
                          <a:cs typeface="Arial" panose="020B0604020202020204" pitchFamily="34" charset="0"/>
                        </a:rPr>
                        <a:t>Markets segmented by:</a:t>
                      </a:r>
                      <a:endParaRPr lang="en-GB" sz="2200" b="1"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txBody>
                  <a:tcPr/>
                </a:tc>
              </a:tr>
              <a:tr h="753572">
                <a:tc>
                  <a:txBody>
                    <a:bodyPr/>
                    <a:lstStyle/>
                    <a:p>
                      <a:pPr marL="0" marR="0">
                        <a:lnSpc>
                          <a:spcPct val="100000"/>
                        </a:lnSpc>
                        <a:spcBef>
                          <a:spcPts val="0"/>
                        </a:spcBef>
                        <a:spcAft>
                          <a:spcPts val="0"/>
                        </a:spcAft>
                      </a:pPr>
                      <a:r>
                        <a:rPr lang="en-US"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rPr>
                        <a:t>Package holidays, e.g. cheap beach holidays, safaris, exotic locations</a:t>
                      </a:r>
                      <a:endParaRPr lang="en-GB"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txBody>
                  <a:tcPr marL="6350" marR="6350" marT="0" marB="0" anchor="ctr"/>
                </a:tc>
                <a:tc>
                  <a:txBody>
                    <a:bodyPr/>
                    <a:lstStyle/>
                    <a:p>
                      <a:pPr marL="254000" marR="0">
                        <a:lnSpc>
                          <a:spcPct val="100000"/>
                        </a:lnSpc>
                        <a:spcBef>
                          <a:spcPts val="0"/>
                        </a:spcBef>
                        <a:spcAft>
                          <a:spcPts val="0"/>
                        </a:spcAft>
                      </a:pPr>
                      <a:r>
                        <a:rPr lang="en-US"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rPr>
                        <a:t>Age, income</a:t>
                      </a:r>
                      <a:endParaRPr lang="en-GB"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txBody>
                  <a:tcPr marL="6350" marR="6350" marT="0" marB="0"/>
                </a:tc>
              </a:tr>
              <a:tr h="458423">
                <a:tc>
                  <a:txBody>
                    <a:bodyPr/>
                    <a:lstStyle/>
                    <a:p>
                      <a:pPr marL="0" marR="0">
                        <a:lnSpc>
                          <a:spcPct val="100000"/>
                        </a:lnSpc>
                        <a:spcBef>
                          <a:spcPts val="0"/>
                        </a:spcBef>
                        <a:spcAft>
                          <a:spcPts val="0"/>
                        </a:spcAft>
                      </a:pPr>
                      <a:r>
                        <a:rPr lang="en-US"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rPr>
                        <a:t>TV stations, e.g. ITV1, BBC4, Yesterday</a:t>
                      </a:r>
                      <a:endParaRPr lang="en-GB"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txBody>
                  <a:tcPr marL="6350" marR="6350" marT="0" marB="0" anchor="b"/>
                </a:tc>
                <a:tc>
                  <a:txBody>
                    <a:bodyPr/>
                    <a:lstStyle/>
                    <a:p>
                      <a:pPr marL="254000" marR="0">
                        <a:lnSpc>
                          <a:spcPct val="100000"/>
                        </a:lnSpc>
                        <a:spcBef>
                          <a:spcPts val="0"/>
                        </a:spcBef>
                        <a:spcAft>
                          <a:spcPts val="0"/>
                        </a:spcAft>
                      </a:pPr>
                      <a:r>
                        <a:rPr lang="en-US"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rPr>
                        <a:t>Age, education, hobbies</a:t>
                      </a:r>
                      <a:endParaRPr lang="en-GB"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txBody>
                  <a:tcPr marL="6350" marR="6350" marT="0" marB="0" anchor="b"/>
                </a:tc>
              </a:tr>
              <a:tr h="550172">
                <a:tc>
                  <a:txBody>
                    <a:bodyPr/>
                    <a:lstStyle/>
                    <a:p>
                      <a:pPr marL="0" marR="0">
                        <a:lnSpc>
                          <a:spcPct val="100000"/>
                        </a:lnSpc>
                        <a:spcBef>
                          <a:spcPts val="0"/>
                        </a:spcBef>
                        <a:spcAft>
                          <a:spcPts val="0"/>
                        </a:spcAft>
                      </a:pPr>
                      <a:r>
                        <a:rPr lang="en-US" sz="2200" b="0" i="0" u="none" strike="noStrike" kern="1200" dirty="0" smtClean="0">
                          <a:solidFill>
                            <a:srgbClr val="000000"/>
                          </a:solidFill>
                          <a:effectLst/>
                          <a:latin typeface="Arial" panose="020B0604020202020204" pitchFamily="34" charset="0"/>
                          <a:ea typeface="Segoe UI" panose="020B0502040204020203" pitchFamily="34" charset="0"/>
                          <a:cs typeface="Arial" panose="020B0604020202020204" pitchFamily="34" charset="0"/>
                        </a:rPr>
                        <a:t>Housing </a:t>
                      </a:r>
                      <a:r>
                        <a:rPr lang="en-US"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rPr>
                        <a:t>- starter homes, flats, houses</a:t>
                      </a:r>
                      <a:endParaRPr lang="en-GB"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txBody>
                  <a:tcPr marL="6350" marR="6350" marT="0" marB="0" anchor="b"/>
                </a:tc>
                <a:tc>
                  <a:txBody>
                    <a:bodyPr/>
                    <a:lstStyle/>
                    <a:p>
                      <a:pPr marL="254000" marR="0">
                        <a:lnSpc>
                          <a:spcPct val="100000"/>
                        </a:lnSpc>
                        <a:spcBef>
                          <a:spcPts val="0"/>
                        </a:spcBef>
                        <a:spcAft>
                          <a:spcPts val="0"/>
                        </a:spcAft>
                      </a:pPr>
                      <a:r>
                        <a:rPr lang="en-US" sz="2200" b="0" i="0" u="none" strike="noStrike" kern="1200" dirty="0" smtClean="0">
                          <a:solidFill>
                            <a:srgbClr val="000000"/>
                          </a:solidFill>
                          <a:effectLst/>
                          <a:latin typeface="Arial" panose="020B0604020202020204" pitchFamily="34" charset="0"/>
                          <a:ea typeface="Segoe UI" panose="020B0502040204020203" pitchFamily="34" charset="0"/>
                          <a:cs typeface="Arial" panose="020B0604020202020204" pitchFamily="34" charset="0"/>
                        </a:rPr>
                        <a:t>Income</a:t>
                      </a:r>
                      <a:r>
                        <a:rPr lang="en-US"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rPr>
                        <a:t>, location, family size</a:t>
                      </a:r>
                      <a:endParaRPr lang="en-GB" sz="2200" b="0" i="0" u="none" strike="noStrike" kern="1200" dirty="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txBody>
                  <a:tcPr marL="6350" marR="6350" marT="0" marB="0" anchor="b"/>
                </a:tc>
              </a:tr>
            </a:tbl>
          </a:graphicData>
        </a:graphic>
      </p:graphicFrame>
      <p:sp>
        <p:nvSpPr>
          <p:cNvPr id="8" name="Title 2"/>
          <p:cNvSpPr>
            <a:spLocks noGrp="1"/>
          </p:cNvSpPr>
          <p:nvPr>
            <p:ph type="title"/>
          </p:nvPr>
        </p:nvSpPr>
        <p:spPr>
          <a:xfrm>
            <a:off x="70266" y="72008"/>
            <a:ext cx="8859452" cy="548680"/>
          </a:xfrm>
        </p:spPr>
        <p:txBody>
          <a:bodyPr>
            <a:noAutofit/>
          </a:bodyPr>
          <a:lstStyle/>
          <a:p>
            <a:r>
              <a:rPr lang="en-US" sz="2800" dirty="0" smtClean="0"/>
              <a:t>2.2 – </a:t>
            </a:r>
            <a:r>
              <a:rPr lang="en-US" sz="2800" dirty="0"/>
              <a:t>How </a:t>
            </a:r>
            <a:r>
              <a:rPr lang="en-US" sz="2800" dirty="0" smtClean="0"/>
              <a:t>Businesses </a:t>
            </a:r>
            <a:r>
              <a:rPr lang="en-US" sz="2800" dirty="0"/>
              <a:t>use </a:t>
            </a:r>
            <a:r>
              <a:rPr lang="en-US" sz="2800" dirty="0" smtClean="0"/>
              <a:t>Market Analysis - Segmentation</a:t>
            </a:r>
            <a:endParaRPr lang="en-US" sz="2800" dirty="0"/>
          </a:p>
        </p:txBody>
      </p:sp>
    </p:spTree>
    <p:extLst>
      <p:ext uri="{BB962C8B-B14F-4D97-AF65-F5344CB8AC3E}">
        <p14:creationId xmlns:p14="http://schemas.microsoft.com/office/powerpoint/2010/main" val="665945312"/>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4003037288"/>
              </p:ext>
            </p:extLst>
          </p:nvPr>
        </p:nvGraphicFramePr>
        <p:xfrm>
          <a:off x="7164288" y="1052736"/>
          <a:ext cx="1656184" cy="5534681"/>
        </p:xfrm>
        <a:graphic>
          <a:graphicData uri="http://schemas.openxmlformats.org/drawingml/2006/table">
            <a:tbl>
              <a:tblPr firstRow="1" firstCol="1" lastRow="1" lastCol="1" bandRow="1" bandCol="1">
                <a:tableStyleId>{2D5ABB26-0587-4C30-8999-92F81FD0307C}</a:tableStyleId>
              </a:tblPr>
              <a:tblGrid>
                <a:gridCol w="1656184"/>
              </a:tblGrid>
              <a:tr h="432048">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came first, the product or the market</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Have you ever been influenced by an advert</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Can you name 3 TV adverts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When was the last time you saw an advert for Coca-Cola</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Can you sing 3 advertising songs</a:t>
                      </a:r>
                      <a:endParaRPr lang="en-GB" sz="135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Name 5 slogans and the company product related to it.</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Then name the company’s opportunity cost product</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776966"/>
          </a:xfrm>
          <a:prstGeom prst="rect">
            <a:avLst/>
          </a:prstGeom>
        </p:spPr>
        <p:txBody>
          <a:bodyPr wrap="square">
            <a:spAutoFit/>
          </a:bodyPr>
          <a:lstStyle/>
          <a:p>
            <a:pPr marL="449263" lvl="1" indent="-430213">
              <a:spcAft>
                <a:spcPts val="600"/>
              </a:spcAft>
              <a:buClr>
                <a:srgbClr val="00B050"/>
              </a:buClr>
              <a:buFont typeface="Wingdings 3" panose="05040102010807070707" pitchFamily="18" charset="2"/>
              <a:buChar char=""/>
            </a:pPr>
            <a:r>
              <a:rPr lang="en-US" sz="1640" dirty="0" smtClean="0"/>
              <a:t>Markets </a:t>
            </a:r>
            <a:r>
              <a:rPr lang="en-US" sz="1640" dirty="0"/>
              <a:t>can be segmented in many ways</a:t>
            </a:r>
            <a:r>
              <a:rPr lang="en-US" sz="1640" dirty="0" smtClean="0"/>
              <a:t>. </a:t>
            </a:r>
            <a:r>
              <a:rPr lang="en-US" sz="1640" dirty="0"/>
              <a:t>The chosen criteria should be good predictors of differences in buyer behavior. There are </a:t>
            </a:r>
            <a:r>
              <a:rPr lang="en-US" sz="1640" dirty="0" smtClean="0"/>
              <a:t>four </a:t>
            </a:r>
            <a:r>
              <a:rPr lang="en-US" sz="1640" dirty="0"/>
              <a:t>broad groups of consumer segmentation criteria: Behavioral, </a:t>
            </a:r>
            <a:r>
              <a:rPr lang="en-US" sz="1640" dirty="0" smtClean="0"/>
              <a:t>Psychographic, Geographic and Demographic.</a:t>
            </a:r>
            <a:endParaRPr lang="en-US" sz="1640" dirty="0"/>
          </a:p>
          <a:p>
            <a:pPr marL="627063" lvl="1" indent="-258763">
              <a:spcAft>
                <a:spcPts val="600"/>
              </a:spcAft>
              <a:buClr>
                <a:srgbClr val="00B050"/>
              </a:buClr>
              <a:buFont typeface="Arial" panose="020B0604020202020204" pitchFamily="34" charset="0"/>
              <a:buChar char="•"/>
            </a:pPr>
            <a:r>
              <a:rPr lang="en-US" sz="1640" b="1" dirty="0" smtClean="0"/>
              <a:t>Behavioral </a:t>
            </a:r>
            <a:r>
              <a:rPr lang="en-US" sz="1640" b="1" dirty="0"/>
              <a:t>variables</a:t>
            </a:r>
            <a:r>
              <a:rPr lang="en-US" sz="1640" dirty="0"/>
              <a:t> such as benefits sought from the product, and buying patterns such as frequency and volume of purchase may be considered the fundamental basis.</a:t>
            </a:r>
          </a:p>
          <a:p>
            <a:pPr marL="627063" lvl="1" indent="-258763">
              <a:spcAft>
                <a:spcPts val="600"/>
              </a:spcAft>
              <a:buClr>
                <a:srgbClr val="00B050"/>
              </a:buClr>
              <a:buFont typeface="Arial" panose="020B0604020202020204" pitchFamily="34" charset="0"/>
              <a:buChar char="•"/>
            </a:pPr>
            <a:r>
              <a:rPr lang="en-US" sz="1640" b="1" dirty="0" smtClean="0"/>
              <a:t>Psychographic </a:t>
            </a:r>
            <a:r>
              <a:rPr lang="en-US" sz="1640" b="1" dirty="0"/>
              <a:t>variables </a:t>
            </a:r>
            <a:r>
              <a:rPr lang="en-US" sz="1640" dirty="0"/>
              <a:t>are used when purchasing behavior correlates with the personality or lifestyle of consumers. Consumers with different personalities or lifestyles have varying product preferences and may respond differently to marketing mix </a:t>
            </a:r>
            <a:r>
              <a:rPr lang="en-US" sz="1640" dirty="0" smtClean="0"/>
              <a:t>offerings.</a:t>
            </a:r>
          </a:p>
          <a:p>
            <a:pPr marL="627063" lvl="1" indent="-258763">
              <a:spcAft>
                <a:spcPts val="600"/>
              </a:spcAft>
              <a:buClr>
                <a:srgbClr val="00B050"/>
              </a:buClr>
              <a:buFont typeface="Arial" panose="020B0604020202020204" pitchFamily="34" charset="0"/>
              <a:buChar char="•"/>
            </a:pPr>
            <a:r>
              <a:rPr lang="en-US" sz="1640" b="1" dirty="0" smtClean="0"/>
              <a:t>Demographic</a:t>
            </a:r>
            <a:r>
              <a:rPr lang="en-US" sz="1640" dirty="0" smtClean="0"/>
              <a:t> – Based on age, gender, financial, religious or socio economic class, shopping habits differ from person to person.</a:t>
            </a:r>
          </a:p>
          <a:p>
            <a:pPr marL="627063" lvl="1" indent="-258763">
              <a:spcAft>
                <a:spcPts val="600"/>
              </a:spcAft>
              <a:buClr>
                <a:srgbClr val="00B050"/>
              </a:buClr>
              <a:buFont typeface="Arial" panose="020B0604020202020204" pitchFamily="34" charset="0"/>
              <a:buChar char="•"/>
            </a:pPr>
            <a:r>
              <a:rPr lang="en-US" sz="1640" b="1" dirty="0" smtClean="0"/>
              <a:t>Geographic</a:t>
            </a:r>
            <a:r>
              <a:rPr lang="en-US" sz="1640" dirty="0" smtClean="0"/>
              <a:t> – Location, cold vs. warm climate, north vs. south, country to country, this can have a major impact on the shopping habits of customers. </a:t>
            </a:r>
            <a:endParaRPr lang="en-US" sz="1640" dirty="0"/>
          </a:p>
          <a:p>
            <a:pPr marL="361950" lvl="1" indent="-361950">
              <a:spcAft>
                <a:spcPts val="600"/>
              </a:spcAft>
              <a:buClr>
                <a:srgbClr val="00B050"/>
              </a:buClr>
              <a:buFont typeface="Wingdings 3" panose="05040102010807070707" pitchFamily="18" charset="2"/>
              <a:buChar char=""/>
            </a:pPr>
            <a:r>
              <a:rPr lang="en-US" sz="1640" b="1" dirty="0" smtClean="0">
                <a:solidFill>
                  <a:srgbClr val="FF0000"/>
                </a:solidFill>
              </a:rPr>
              <a:t>P2.2 – Task 09 – </a:t>
            </a:r>
            <a:r>
              <a:rPr lang="en-US" sz="1640" dirty="0" smtClean="0">
                <a:solidFill>
                  <a:srgbClr val="FF0000"/>
                </a:solidFill>
              </a:rPr>
              <a:t>Using the slides, describe the benefits </a:t>
            </a:r>
            <a:r>
              <a:rPr lang="en-US" sz="1640" dirty="0">
                <a:solidFill>
                  <a:srgbClr val="FF0000"/>
                </a:solidFill>
              </a:rPr>
              <a:t>of market segmentation for </a:t>
            </a:r>
            <a:r>
              <a:rPr lang="en-US" sz="1640" dirty="0" smtClean="0">
                <a:solidFill>
                  <a:srgbClr val="FF0000"/>
                </a:solidFill>
              </a:rPr>
              <a:t>your </a:t>
            </a:r>
            <a:r>
              <a:rPr lang="en-US" sz="1640" dirty="0">
                <a:solidFill>
                  <a:srgbClr val="FF0000"/>
                </a:solidFill>
              </a:rPr>
              <a:t>business </a:t>
            </a:r>
            <a:r>
              <a:rPr lang="en-US" sz="1640" dirty="0" smtClean="0">
                <a:solidFill>
                  <a:srgbClr val="FF0000"/>
                </a:solidFill>
              </a:rPr>
              <a:t>in terms of competitiveness and retention.</a:t>
            </a:r>
            <a:endParaRPr lang="en-US" sz="164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2800" dirty="0" smtClean="0"/>
              <a:t>2.2 – </a:t>
            </a:r>
            <a:r>
              <a:rPr lang="en-US" sz="2800" dirty="0"/>
              <a:t>How </a:t>
            </a:r>
            <a:r>
              <a:rPr lang="en-US" sz="2800" dirty="0" smtClean="0"/>
              <a:t>Businesses </a:t>
            </a:r>
            <a:r>
              <a:rPr lang="en-US" sz="2800" dirty="0"/>
              <a:t>use </a:t>
            </a:r>
            <a:r>
              <a:rPr lang="en-US" sz="2800" dirty="0" smtClean="0"/>
              <a:t>Market Analysis - Segmentation</a:t>
            </a:r>
            <a:endParaRPr lang="en-US" sz="2800" dirty="0"/>
          </a:p>
        </p:txBody>
      </p:sp>
    </p:spTree>
    <p:extLst>
      <p:ext uri="{BB962C8B-B14F-4D97-AF65-F5344CB8AC3E}">
        <p14:creationId xmlns:p14="http://schemas.microsoft.com/office/powerpoint/2010/main" val="2790358381"/>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Having calculated the total number of points based on the unit grades you would check this figure in the qualification grade table, for the relevant qualification, to identify the overall qualification grade. If a learner doesn’t achieve the lowest points score required for the qualification, we issue an unclassified result.</a:t>
            </a:r>
          </a:p>
          <a:p>
            <a:pPr>
              <a:buClr>
                <a:srgbClr val="00B050"/>
              </a:buClr>
              <a:buSzPct val="80000"/>
            </a:pPr>
            <a:r>
              <a:rPr lang="en-US" b="1" dirty="0">
                <a:solidFill>
                  <a:srgbClr val="000000"/>
                </a:solidFill>
                <a:latin typeface="Arial" panose="020B0604020202020204" pitchFamily="34" charset="0"/>
              </a:rPr>
              <a:t>Example A</a:t>
            </a:r>
          </a:p>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Learner A has taken the units required for the Foundation Diploma</a:t>
            </a:r>
            <a:r>
              <a:rPr lang="en-US"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dirty="0"/>
              <a:t>In this example, Learner A has an overall qualification grade of a Merit </a:t>
            </a:r>
            <a:r>
              <a:rPr lang="en-US" dirty="0" err="1"/>
              <a:t>Merit</a:t>
            </a:r>
            <a:r>
              <a:rPr lang="en-US" dirty="0"/>
              <a:t>. </a:t>
            </a:r>
            <a:endParaRPr lang="en-US" dirty="0" smtClean="0">
              <a:solidFill>
                <a:srgbClr val="000000"/>
              </a:solidFill>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790661191"/>
              </p:ext>
            </p:extLst>
          </p:nvPr>
        </p:nvGraphicFramePr>
        <p:xfrm>
          <a:off x="395536" y="3140968"/>
          <a:ext cx="8424935" cy="3143250"/>
        </p:xfrm>
        <a:graphic>
          <a:graphicData uri="http://schemas.openxmlformats.org/drawingml/2006/table">
            <a:tbl>
              <a:tblPr>
                <a:tableStyleId>{E8B1032C-EA38-4F05-BA0D-38AFFFC7BED3}</a:tableStyleId>
              </a:tblPr>
              <a:tblGrid>
                <a:gridCol w="1728192"/>
                <a:gridCol w="1512168"/>
                <a:gridCol w="2520280"/>
                <a:gridCol w="2664295"/>
              </a:tblGrid>
              <a:tr h="190500">
                <a:tc>
                  <a:txBody>
                    <a:bodyPr/>
                    <a:lstStyle/>
                    <a:p>
                      <a:pPr algn="l" fontAlgn="b"/>
                      <a:r>
                        <a:rPr lang="en-GB" sz="2000" b="1" u="none" strike="noStrike" dirty="0" smtClean="0">
                          <a:effectLst/>
                          <a:latin typeface="Arial" panose="020B0604020202020204" pitchFamily="34" charset="0"/>
                          <a:cs typeface="Arial" panose="020B0604020202020204" pitchFamily="34" charset="0"/>
                        </a:rPr>
                        <a:t>Unit</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u="none" strike="noStrike" dirty="0" smtClean="0">
                          <a:effectLst/>
                          <a:latin typeface="Arial" panose="020B0604020202020204" pitchFamily="34" charset="0"/>
                          <a:cs typeface="Arial" panose="020B0604020202020204" pitchFamily="34" charset="0"/>
                        </a:rPr>
                        <a:t>GLH</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Grade</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Number of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28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2</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42297">
                <a:tc>
                  <a:txBody>
                    <a:bodyPr/>
                    <a:lstStyle/>
                    <a:p>
                      <a:pPr algn="l" fontAlgn="b"/>
                      <a:r>
                        <a:rPr lang="en-GB" sz="2000" u="none" strike="noStrike" dirty="0" smtClean="0">
                          <a:effectLst/>
                          <a:latin typeface="Arial" panose="020B0604020202020204" pitchFamily="34" charset="0"/>
                          <a:cs typeface="Arial" panose="020B0604020202020204" pitchFamily="34" charset="0"/>
                        </a:rPr>
                        <a:t>3</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4</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16</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17</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GLH</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540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no. of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 138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893921"/>
          </a:xfrm>
          <a:prstGeom prst="rect">
            <a:avLst/>
          </a:prstGeom>
        </p:spPr>
        <p:txBody>
          <a:bodyPr wrap="square">
            <a:spAutoFit/>
          </a:bodyPr>
          <a:lstStyle/>
          <a:p>
            <a:pPr marL="449263" lvl="1" indent="-430213">
              <a:spcAft>
                <a:spcPts val="600"/>
              </a:spcAft>
              <a:buClr>
                <a:srgbClr val="00B050"/>
              </a:buClr>
              <a:buFont typeface="Wingdings 3" panose="05040102010807070707" pitchFamily="18" charset="2"/>
              <a:buChar char=""/>
            </a:pPr>
            <a:r>
              <a:rPr lang="en-US" sz="1560" b="1" dirty="0" err="1" smtClean="0"/>
              <a:t>Behavioural</a:t>
            </a:r>
            <a:r>
              <a:rPr lang="en-US" sz="1560" b="1" dirty="0" smtClean="0"/>
              <a:t> Benefits </a:t>
            </a:r>
            <a:r>
              <a:rPr lang="en-US" sz="1560" dirty="0" smtClean="0"/>
              <a:t>sought:</a:t>
            </a:r>
          </a:p>
          <a:p>
            <a:pPr marL="620713" lvl="1" indent="-239713">
              <a:spcAft>
                <a:spcPts val="600"/>
              </a:spcAft>
              <a:buClr>
                <a:srgbClr val="00B050"/>
              </a:buClr>
              <a:buFont typeface="Arial" panose="020B0604020202020204" pitchFamily="34" charset="0"/>
              <a:buChar char="•"/>
            </a:pPr>
            <a:r>
              <a:rPr lang="en-US" sz="1560" b="1" dirty="0" smtClean="0"/>
              <a:t>Purchase Occasion</a:t>
            </a:r>
            <a:r>
              <a:rPr lang="en-US" sz="1560" dirty="0" smtClean="0"/>
              <a:t> - Products </a:t>
            </a:r>
            <a:r>
              <a:rPr lang="en-US" sz="1560" dirty="0"/>
              <a:t>like </a:t>
            </a:r>
            <a:r>
              <a:rPr lang="en-US" sz="1560" dirty="0" smtClean="0"/>
              <a:t>tyres </a:t>
            </a:r>
            <a:r>
              <a:rPr lang="en-US" sz="1560" dirty="0"/>
              <a:t>may be purchased as a result of an emergency or as a routine </a:t>
            </a:r>
            <a:r>
              <a:rPr lang="en-US" sz="1560" dirty="0" smtClean="0"/>
              <a:t>unpressurised </a:t>
            </a:r>
            <a:r>
              <a:rPr lang="en-US" sz="1560" dirty="0"/>
              <a:t>buy. </a:t>
            </a:r>
            <a:r>
              <a:rPr lang="en-US" sz="1560" dirty="0" smtClean="0"/>
              <a:t>Some </a:t>
            </a:r>
            <a:r>
              <a:rPr lang="en-US" sz="1560" dirty="0"/>
              <a:t>products may be bought as gifts or self purchases. Gift markets are concentrated during a festival period, while the advertising budget for these will be concentrated in the pre-festival </a:t>
            </a:r>
            <a:r>
              <a:rPr lang="en-US" sz="1560" dirty="0" smtClean="0"/>
              <a:t>period.</a:t>
            </a:r>
          </a:p>
          <a:p>
            <a:pPr marL="620713" lvl="1" indent="-239713">
              <a:spcAft>
                <a:spcPts val="600"/>
              </a:spcAft>
              <a:buClr>
                <a:srgbClr val="00B050"/>
              </a:buClr>
              <a:buFont typeface="Arial" panose="020B0604020202020204" pitchFamily="34" charset="0"/>
              <a:buChar char="•"/>
            </a:pPr>
            <a:r>
              <a:rPr lang="en-US" sz="1560" b="1" dirty="0" smtClean="0"/>
              <a:t>Purchase Behavior</a:t>
            </a:r>
            <a:r>
              <a:rPr lang="en-US" sz="1560" dirty="0" smtClean="0"/>
              <a:t> - differences </a:t>
            </a:r>
            <a:r>
              <a:rPr lang="en-US" sz="1560" dirty="0"/>
              <a:t>in purchase behavior can be based on the time of purchase relative to the launch of the product or on patterns of purchase. </a:t>
            </a:r>
            <a:r>
              <a:rPr lang="en-US" sz="1560" dirty="0" smtClean="0"/>
              <a:t>New </a:t>
            </a:r>
            <a:r>
              <a:rPr lang="en-US" sz="1560" dirty="0"/>
              <a:t>products launched by companies are generally aimed at the most enthusiastic customers. For instance, the new age smart phones are targeted at tech savvy, upper class, busy </a:t>
            </a:r>
            <a:r>
              <a:rPr lang="en-US" sz="1560" dirty="0" smtClean="0"/>
              <a:t>executives.</a:t>
            </a:r>
          </a:p>
          <a:p>
            <a:pPr marL="620713" lvl="1" indent="-239713">
              <a:spcAft>
                <a:spcPts val="600"/>
              </a:spcAft>
              <a:buClr>
                <a:srgbClr val="00B050"/>
              </a:buClr>
              <a:buFont typeface="Arial" panose="020B0604020202020204" pitchFamily="34" charset="0"/>
              <a:buChar char="•"/>
            </a:pPr>
            <a:r>
              <a:rPr lang="en-US" sz="1560" b="1" dirty="0" smtClean="0"/>
              <a:t>Brand Loyalty </a:t>
            </a:r>
            <a:r>
              <a:rPr lang="en-US" sz="1560" dirty="0" smtClean="0"/>
              <a:t>- Some </a:t>
            </a:r>
            <a:r>
              <a:rPr lang="en-US" sz="1560" dirty="0"/>
              <a:t>buyers are totally brand loyal, buying only one brand in a product group. Most buyers switch brands. Some may buy one particular brand on most occasions but also buy two or three other brands. Others might show no loyalty to any individual brand but switch brands on the basis of special offers to </a:t>
            </a:r>
            <a:r>
              <a:rPr lang="en-US" sz="1560" dirty="0" smtClean="0"/>
              <a:t>buy.</a:t>
            </a:r>
          </a:p>
          <a:p>
            <a:pPr marL="620713" lvl="1" indent="-239713">
              <a:spcAft>
                <a:spcPts val="600"/>
              </a:spcAft>
              <a:buClr>
                <a:srgbClr val="00B050"/>
              </a:buClr>
              <a:buFont typeface="Arial" panose="020B0604020202020204" pitchFamily="34" charset="0"/>
              <a:buChar char="•"/>
            </a:pPr>
            <a:r>
              <a:rPr lang="en-US" sz="1560" b="1" dirty="0" smtClean="0"/>
              <a:t>Usage</a:t>
            </a:r>
            <a:r>
              <a:rPr lang="en-US" sz="1560" dirty="0" smtClean="0"/>
              <a:t> - Consumers </a:t>
            </a:r>
            <a:r>
              <a:rPr lang="en-US" sz="1560" dirty="0"/>
              <a:t>can be segmented on the basis of heavy users, light users and non-users of a product category. Profiling of heavy users allows this group to receive most marketing attention because creating brand loyalty among these people will pay heavy </a:t>
            </a:r>
            <a:r>
              <a:rPr lang="en-US" sz="1560" dirty="0" smtClean="0"/>
              <a:t>dividends.</a:t>
            </a:r>
          </a:p>
          <a:p>
            <a:pPr marL="620713" lvl="1" indent="-239713">
              <a:spcAft>
                <a:spcPts val="600"/>
              </a:spcAft>
              <a:buClr>
                <a:srgbClr val="00B050"/>
              </a:buClr>
              <a:buFont typeface="Arial" panose="020B0604020202020204" pitchFamily="34" charset="0"/>
              <a:buChar char="•"/>
            </a:pPr>
            <a:r>
              <a:rPr lang="en-US" sz="1560" b="1" dirty="0" smtClean="0"/>
              <a:t>Perception </a:t>
            </a:r>
            <a:r>
              <a:rPr lang="en-US" sz="1560" b="1" dirty="0"/>
              <a:t>and </a:t>
            </a:r>
            <a:r>
              <a:rPr lang="en-US" sz="1560" b="1" dirty="0" smtClean="0"/>
              <a:t>Beliefs - </a:t>
            </a:r>
            <a:r>
              <a:rPr lang="en-US" sz="1560" dirty="0" smtClean="0"/>
              <a:t>These are the people </a:t>
            </a:r>
            <a:r>
              <a:rPr lang="en-US" sz="1560" dirty="0"/>
              <a:t>who view the products in a market in a similar way </a:t>
            </a:r>
            <a:r>
              <a:rPr lang="en-US" sz="1560" dirty="0" smtClean="0"/>
              <a:t>and </a:t>
            </a:r>
            <a:r>
              <a:rPr lang="en-US" sz="1560" dirty="0"/>
              <a:t>have similar </a:t>
            </a:r>
            <a:r>
              <a:rPr lang="en-US" sz="1560" dirty="0" smtClean="0"/>
              <a:t>beliefs. </a:t>
            </a:r>
            <a:r>
              <a:rPr lang="en-US" sz="1560" dirty="0"/>
              <a:t>For instance, when it was launched, a product such as </a:t>
            </a:r>
            <a:r>
              <a:rPr lang="en-US" sz="1560" dirty="0" err="1"/>
              <a:t>iPOD</a:t>
            </a:r>
            <a:r>
              <a:rPr lang="en-US" sz="1560" dirty="0"/>
              <a:t> by Apple made more sense to consumers who were passionate about music and also held extremely positive perceptions about the use of technology</a:t>
            </a:r>
            <a:r>
              <a:rPr lang="en-US" sz="1560" dirty="0" smtClean="0"/>
              <a:t>.</a:t>
            </a:r>
            <a:endParaRPr lang="en-US" sz="1560" dirty="0"/>
          </a:p>
        </p:txBody>
      </p:sp>
      <p:sp>
        <p:nvSpPr>
          <p:cNvPr id="14" name="Title 2"/>
          <p:cNvSpPr>
            <a:spLocks noGrp="1"/>
          </p:cNvSpPr>
          <p:nvPr>
            <p:ph type="title"/>
          </p:nvPr>
        </p:nvSpPr>
        <p:spPr>
          <a:xfrm>
            <a:off x="70266" y="72008"/>
            <a:ext cx="8859452" cy="548680"/>
          </a:xfrm>
        </p:spPr>
        <p:txBody>
          <a:bodyPr>
            <a:noAutofit/>
          </a:bodyPr>
          <a:lstStyle/>
          <a:p>
            <a:r>
              <a:rPr lang="en-US" sz="2800" dirty="0" smtClean="0"/>
              <a:t>2.2 – </a:t>
            </a:r>
            <a:r>
              <a:rPr lang="en-US" sz="2800" dirty="0"/>
              <a:t>How </a:t>
            </a:r>
            <a:r>
              <a:rPr lang="en-US" sz="2800" dirty="0" smtClean="0"/>
              <a:t>Businesses </a:t>
            </a:r>
            <a:r>
              <a:rPr lang="en-US" sz="2800" dirty="0"/>
              <a:t>use </a:t>
            </a:r>
            <a:r>
              <a:rPr lang="en-US" sz="2800" dirty="0" smtClean="0"/>
              <a:t>Market Analysis - Segmentation</a:t>
            </a:r>
            <a:endParaRPr lang="en-US" sz="2800" dirty="0"/>
          </a:p>
        </p:txBody>
      </p:sp>
    </p:spTree>
    <p:extLst>
      <p:ext uri="{BB962C8B-B14F-4D97-AF65-F5344CB8AC3E}">
        <p14:creationId xmlns:p14="http://schemas.microsoft.com/office/powerpoint/2010/main" val="2698990123"/>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586145"/>
          </a:xfrm>
          <a:prstGeom prst="rect">
            <a:avLst/>
          </a:prstGeom>
        </p:spPr>
        <p:txBody>
          <a:bodyPr wrap="square">
            <a:spAutoFit/>
          </a:bodyPr>
          <a:lstStyle/>
          <a:p>
            <a:pPr marL="449263" lvl="1" indent="-430213">
              <a:spcAft>
                <a:spcPts val="600"/>
              </a:spcAft>
              <a:buClr>
                <a:srgbClr val="00B050"/>
              </a:buClr>
              <a:buFont typeface="Wingdings 3" panose="05040102010807070707" pitchFamily="18" charset="2"/>
              <a:buChar char=""/>
            </a:pPr>
            <a:r>
              <a:rPr lang="en-US" b="1" dirty="0" smtClean="0"/>
              <a:t>Psychographic Benefits </a:t>
            </a:r>
            <a:r>
              <a:rPr lang="en-US" dirty="0" smtClean="0"/>
              <a:t>sought:</a:t>
            </a:r>
          </a:p>
          <a:p>
            <a:pPr marL="620713" lvl="1" indent="-239713">
              <a:spcAft>
                <a:spcPts val="600"/>
              </a:spcAft>
              <a:buClr>
                <a:srgbClr val="00B050"/>
              </a:buClr>
              <a:buFont typeface="Arial" panose="020B0604020202020204" pitchFamily="34" charset="0"/>
              <a:buChar char="•"/>
            </a:pPr>
            <a:r>
              <a:rPr lang="en-US" b="1" dirty="0" smtClean="0"/>
              <a:t>Lifestyle</a:t>
            </a:r>
            <a:r>
              <a:rPr lang="en-US" dirty="0" smtClean="0"/>
              <a:t> - A </a:t>
            </a:r>
            <a:r>
              <a:rPr lang="en-US" dirty="0"/>
              <a:t>company groups people according to their way of living as reflected in their activities, interests and opinions. The company identifies groups of people with similar patterns of living. The question that arises in this type of segmentation is whether general lifestyle patterns are predictive of purchasing behavior in specific </a:t>
            </a:r>
            <a:r>
              <a:rPr lang="en-US" dirty="0" smtClean="0"/>
              <a:t>markets.</a:t>
            </a:r>
            <a:endParaRPr lang="en-US" dirty="0"/>
          </a:p>
          <a:p>
            <a:pPr marL="620713" lvl="1" indent="-239713">
              <a:spcAft>
                <a:spcPts val="600"/>
              </a:spcAft>
              <a:buClr>
                <a:srgbClr val="00B050"/>
              </a:buClr>
              <a:buFont typeface="Arial" panose="020B0604020202020204" pitchFamily="34" charset="0"/>
              <a:buChar char="•"/>
            </a:pPr>
            <a:r>
              <a:rPr lang="en-US" b="1" dirty="0" smtClean="0"/>
              <a:t>Personality</a:t>
            </a:r>
            <a:r>
              <a:rPr lang="en-US" dirty="0" smtClean="0"/>
              <a:t> - In </a:t>
            </a:r>
            <a:r>
              <a:rPr lang="en-US" dirty="0"/>
              <a:t>some product categories, there is relationship between brand personality and the personality of the buyer. Buyer and brand personalities are likely to match where brand choice is a direct manifestation of personal values, but for </a:t>
            </a:r>
            <a:r>
              <a:rPr lang="en-US" dirty="0" smtClean="0"/>
              <a:t>most, </a:t>
            </a:r>
            <a:r>
              <a:rPr lang="en-US" dirty="0"/>
              <a:t>people buy a repertoire of goods. Personality and lifestyle segmentation will work best when brand choice is a reflection of self expression, i.e., the brand becomes a badge which makes public an aspect of personality. Successful personality based segmentation is found in categories such as cosmetics, alcoholic drinks and cigarettes.</a:t>
            </a:r>
          </a:p>
          <a:p>
            <a:pPr marL="620713" lvl="1" indent="-239713">
              <a:spcAft>
                <a:spcPts val="600"/>
              </a:spcAft>
              <a:buClr>
                <a:srgbClr val="00B050"/>
              </a:buClr>
              <a:buFont typeface="Arial" panose="020B0604020202020204" pitchFamily="34" charset="0"/>
              <a:buChar char="•"/>
            </a:pPr>
            <a:r>
              <a:rPr lang="en-US" dirty="0" smtClean="0"/>
              <a:t>Automobile </a:t>
            </a:r>
            <a:r>
              <a:rPr lang="en-US" dirty="0"/>
              <a:t>brands segment their markers on the basis of the income of the customer and his personality. Research reveals that customers consider the car to be an extension of their individual personalities. Therefore, automobile brands use the car to convey the desired personality of the individual such as adventurous, caring, and tough.</a:t>
            </a:r>
          </a:p>
        </p:txBody>
      </p:sp>
      <p:sp>
        <p:nvSpPr>
          <p:cNvPr id="14" name="Title 2"/>
          <p:cNvSpPr>
            <a:spLocks noGrp="1"/>
          </p:cNvSpPr>
          <p:nvPr>
            <p:ph type="title"/>
          </p:nvPr>
        </p:nvSpPr>
        <p:spPr>
          <a:xfrm>
            <a:off x="70266" y="72008"/>
            <a:ext cx="8859452" cy="548680"/>
          </a:xfrm>
        </p:spPr>
        <p:txBody>
          <a:bodyPr>
            <a:noAutofit/>
          </a:bodyPr>
          <a:lstStyle/>
          <a:p>
            <a:r>
              <a:rPr lang="en-US" sz="2800" dirty="0" smtClean="0"/>
              <a:t>2.2 – </a:t>
            </a:r>
            <a:r>
              <a:rPr lang="en-US" sz="2800" dirty="0"/>
              <a:t>How </a:t>
            </a:r>
            <a:r>
              <a:rPr lang="en-US" sz="2800" dirty="0" smtClean="0"/>
              <a:t>Businesses </a:t>
            </a:r>
            <a:r>
              <a:rPr lang="en-US" sz="2800" dirty="0"/>
              <a:t>use </a:t>
            </a:r>
            <a:r>
              <a:rPr lang="en-US" sz="2800" dirty="0" smtClean="0"/>
              <a:t>Market Analysis - Segmentation</a:t>
            </a:r>
            <a:endParaRPr lang="en-US" sz="2800" dirty="0"/>
          </a:p>
        </p:txBody>
      </p:sp>
    </p:spTree>
    <p:extLst>
      <p:ext uri="{BB962C8B-B14F-4D97-AF65-F5344CB8AC3E}">
        <p14:creationId xmlns:p14="http://schemas.microsoft.com/office/powerpoint/2010/main" val="2898228938"/>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940088"/>
          </a:xfrm>
          <a:prstGeom prst="rect">
            <a:avLst/>
          </a:prstGeom>
        </p:spPr>
        <p:txBody>
          <a:bodyPr wrap="square">
            <a:spAutoFit/>
          </a:bodyPr>
          <a:lstStyle/>
          <a:p>
            <a:pPr marL="361950" lvl="1" indent="-342900">
              <a:spcAft>
                <a:spcPts val="600"/>
              </a:spcAft>
              <a:buClr>
                <a:srgbClr val="00B050"/>
              </a:buClr>
              <a:buFont typeface="Wingdings 3" panose="05040102010807070707" pitchFamily="18" charset="2"/>
              <a:buChar char=""/>
            </a:pPr>
            <a:r>
              <a:rPr lang="en-US" sz="1750" b="1" dirty="0" smtClean="0"/>
              <a:t>Geographic Benefits </a:t>
            </a:r>
            <a:r>
              <a:rPr lang="en-US" sz="1750" dirty="0" smtClean="0"/>
              <a:t>sought:</a:t>
            </a:r>
          </a:p>
          <a:p>
            <a:pPr marL="620713" lvl="1" indent="-239713">
              <a:spcAft>
                <a:spcPts val="600"/>
              </a:spcAft>
              <a:buClr>
                <a:srgbClr val="00B050"/>
              </a:buClr>
              <a:buFont typeface="Arial" panose="020B0604020202020204" pitchFamily="34" charset="0"/>
              <a:buChar char="•"/>
            </a:pPr>
            <a:r>
              <a:rPr lang="en-US" sz="1750" dirty="0"/>
              <a:t>Geographic segmentation is a common strategy when you serve customers in a particular area, or when your broad target audience has different preferences based on where they are located. This marketing approach is common for small businesses that serve a wide demographic customer base in a local or regional territory.</a:t>
            </a:r>
          </a:p>
          <a:p>
            <a:pPr marL="620713" lvl="1" indent="-239713">
              <a:spcAft>
                <a:spcPts val="600"/>
              </a:spcAft>
              <a:buClr>
                <a:srgbClr val="00B050"/>
              </a:buClr>
              <a:buFont typeface="Arial" panose="020B0604020202020204" pitchFamily="34" charset="0"/>
              <a:buChar char="•"/>
            </a:pPr>
            <a:r>
              <a:rPr lang="en-US" sz="1750" b="1" dirty="0" smtClean="0"/>
              <a:t>Seasonal</a:t>
            </a:r>
            <a:r>
              <a:rPr lang="en-US" sz="1750" dirty="0" smtClean="0"/>
              <a:t> - Seasonal </a:t>
            </a:r>
            <a:r>
              <a:rPr lang="en-US" sz="1750" dirty="0"/>
              <a:t>products, such as coats and winter gear and swimwear and beach attire, often are marketed to geographic segments. Winter gear is promoted for several months leading up to late </a:t>
            </a:r>
            <a:r>
              <a:rPr lang="en-US" sz="1750" dirty="0" smtClean="0"/>
              <a:t>autumn the north of England </a:t>
            </a:r>
            <a:r>
              <a:rPr lang="en-US" sz="1750" dirty="0"/>
              <a:t>where harsh weather is common. Beach attire is often targeted year-round in </a:t>
            </a:r>
            <a:r>
              <a:rPr lang="en-US" sz="1750" dirty="0" smtClean="0"/>
              <a:t>the </a:t>
            </a:r>
            <a:r>
              <a:rPr lang="en-US" sz="1750" dirty="0"/>
              <a:t>s</a:t>
            </a:r>
            <a:r>
              <a:rPr lang="en-US" sz="1750" dirty="0" smtClean="0"/>
              <a:t>outhern coasts.</a:t>
            </a:r>
          </a:p>
          <a:p>
            <a:pPr marL="620713" lvl="1" indent="-239713">
              <a:spcAft>
                <a:spcPts val="600"/>
              </a:spcAft>
              <a:buClr>
                <a:srgbClr val="00B050"/>
              </a:buClr>
              <a:buFont typeface="Arial" panose="020B0604020202020204" pitchFamily="34" charset="0"/>
              <a:buChar char="•"/>
            </a:pPr>
            <a:r>
              <a:rPr lang="en-US" sz="1750" b="1" dirty="0" smtClean="0"/>
              <a:t>Local Retailer</a:t>
            </a:r>
            <a:r>
              <a:rPr lang="en-US" sz="1750" dirty="0" smtClean="0"/>
              <a:t> - Local </a:t>
            </a:r>
            <a:r>
              <a:rPr lang="en-US" sz="1750" dirty="0"/>
              <a:t>discount or department store retailers that sell a variety of product categories appealing to different demographics often use local geographic segmentation in their marketing efforts. Small town businesses, for instance, often flood the local market with radio and newspaper ads that have broad local reach and affordable rates. </a:t>
            </a:r>
            <a:endParaRPr lang="en-US" sz="1750" dirty="0" smtClean="0"/>
          </a:p>
          <a:p>
            <a:pPr marL="620713" lvl="1" indent="-239713">
              <a:spcAft>
                <a:spcPts val="600"/>
              </a:spcAft>
              <a:buClr>
                <a:srgbClr val="00B050"/>
              </a:buClr>
              <a:buFont typeface="Arial" panose="020B0604020202020204" pitchFamily="34" charset="0"/>
              <a:buChar char="•"/>
            </a:pPr>
            <a:r>
              <a:rPr lang="en-US" sz="1750" b="1" dirty="0" smtClean="0"/>
              <a:t>Food</a:t>
            </a:r>
            <a:r>
              <a:rPr lang="en-US" sz="1750" dirty="0" smtClean="0"/>
              <a:t> - Certain </a:t>
            </a:r>
            <a:r>
              <a:rPr lang="en-US" sz="1750" dirty="0"/>
              <a:t>foods have very specific geographic interest in the </a:t>
            </a:r>
            <a:r>
              <a:rPr lang="en-US" sz="1750" dirty="0" smtClean="0"/>
              <a:t>U.K. Iron </a:t>
            </a:r>
            <a:r>
              <a:rPr lang="en-US" sz="1750" dirty="0" err="1" smtClean="0"/>
              <a:t>Bru</a:t>
            </a:r>
            <a:r>
              <a:rPr lang="en-US" sz="1750" dirty="0" smtClean="0"/>
              <a:t>, </a:t>
            </a:r>
            <a:r>
              <a:rPr lang="en-US" sz="1750" dirty="0"/>
              <a:t>for instance, are common in </a:t>
            </a:r>
            <a:r>
              <a:rPr lang="en-US" sz="1750" dirty="0" smtClean="0"/>
              <a:t>Scotland. </a:t>
            </a:r>
            <a:r>
              <a:rPr lang="en-US" sz="1750" dirty="0"/>
              <a:t>Seafood, while enjoyed elsewhere, is marketed more heavily along the east and west coasts, where supply is fresh all year. </a:t>
            </a:r>
          </a:p>
        </p:txBody>
      </p:sp>
      <p:sp>
        <p:nvSpPr>
          <p:cNvPr id="14" name="Title 2"/>
          <p:cNvSpPr>
            <a:spLocks noGrp="1"/>
          </p:cNvSpPr>
          <p:nvPr>
            <p:ph type="title"/>
          </p:nvPr>
        </p:nvSpPr>
        <p:spPr>
          <a:xfrm>
            <a:off x="70266" y="72008"/>
            <a:ext cx="8859452" cy="548680"/>
          </a:xfrm>
        </p:spPr>
        <p:txBody>
          <a:bodyPr>
            <a:noAutofit/>
          </a:bodyPr>
          <a:lstStyle/>
          <a:p>
            <a:r>
              <a:rPr lang="en-US" sz="2800" dirty="0" smtClean="0"/>
              <a:t>2.2 – </a:t>
            </a:r>
            <a:r>
              <a:rPr lang="en-US" sz="2800" dirty="0"/>
              <a:t>How </a:t>
            </a:r>
            <a:r>
              <a:rPr lang="en-US" sz="2800" dirty="0" smtClean="0"/>
              <a:t>Businesses </a:t>
            </a:r>
            <a:r>
              <a:rPr lang="en-US" sz="2800" dirty="0"/>
              <a:t>use </a:t>
            </a:r>
            <a:r>
              <a:rPr lang="en-US" sz="2800" dirty="0" smtClean="0"/>
              <a:t>Market Analysis - Segmentation</a:t>
            </a:r>
            <a:endParaRPr lang="en-US" sz="2800" dirty="0"/>
          </a:p>
        </p:txBody>
      </p:sp>
    </p:spTree>
    <p:extLst>
      <p:ext uri="{BB962C8B-B14F-4D97-AF65-F5344CB8AC3E}">
        <p14:creationId xmlns:p14="http://schemas.microsoft.com/office/powerpoint/2010/main" val="3627830386"/>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663089"/>
          </a:xfrm>
          <a:prstGeom prst="rect">
            <a:avLst/>
          </a:prstGeom>
        </p:spPr>
        <p:txBody>
          <a:bodyPr wrap="square">
            <a:spAutoFit/>
          </a:bodyPr>
          <a:lstStyle/>
          <a:p>
            <a:pPr marL="449263" lvl="1" indent="-430213">
              <a:spcAft>
                <a:spcPts val="600"/>
              </a:spcAft>
              <a:buClr>
                <a:srgbClr val="00B050"/>
              </a:buClr>
              <a:buFont typeface="Wingdings 3" panose="05040102010807070707" pitchFamily="18" charset="2"/>
              <a:buChar char=""/>
            </a:pPr>
            <a:r>
              <a:rPr lang="en-US" b="1" dirty="0" smtClean="0"/>
              <a:t>Demographic Benefits </a:t>
            </a:r>
            <a:r>
              <a:rPr lang="en-US" dirty="0" smtClean="0"/>
              <a:t>sought:</a:t>
            </a:r>
          </a:p>
          <a:p>
            <a:pPr marL="620713" lvl="1" indent="-239713">
              <a:spcAft>
                <a:spcPts val="600"/>
              </a:spcAft>
              <a:buClr>
                <a:srgbClr val="00B050"/>
              </a:buClr>
              <a:buFont typeface="Arial" panose="020B0604020202020204" pitchFamily="34" charset="0"/>
              <a:buChar char="•"/>
            </a:pPr>
            <a:r>
              <a:rPr lang="en-US" b="1" dirty="0" smtClean="0"/>
              <a:t>Age</a:t>
            </a:r>
            <a:r>
              <a:rPr lang="en-US" dirty="0" smtClean="0"/>
              <a:t> - This </a:t>
            </a:r>
            <a:r>
              <a:rPr lang="en-US" dirty="0"/>
              <a:t>variable segments a market according to the age of consumers. It is based on the premise that a typical consumer’s needs and desires change as they age. This variable classifies a consumer’s age into four stages:</a:t>
            </a:r>
          </a:p>
          <a:p>
            <a:pPr marL="620713" lvl="1" indent="-239713">
              <a:spcAft>
                <a:spcPts val="600"/>
              </a:spcAft>
              <a:buClr>
                <a:srgbClr val="00B050"/>
              </a:buClr>
              <a:buFont typeface="Arial" panose="020B0604020202020204" pitchFamily="34" charset="0"/>
              <a:buChar char="•"/>
            </a:pPr>
            <a:r>
              <a:rPr lang="en-US" dirty="0" smtClean="0"/>
              <a:t>For example a </a:t>
            </a:r>
            <a:r>
              <a:rPr lang="en-US" dirty="0"/>
              <a:t>child will demand to have toys, while teenagers want to keep up with the latest fashion </a:t>
            </a:r>
            <a:r>
              <a:rPr lang="en-US" dirty="0" smtClean="0"/>
              <a:t>trends. Furthermore</a:t>
            </a:r>
            <a:r>
              <a:rPr lang="en-US" dirty="0"/>
              <a:t>, some consumer segments have more purchasing power than others. </a:t>
            </a:r>
            <a:endParaRPr lang="en-US" dirty="0" smtClean="0"/>
          </a:p>
          <a:p>
            <a:pPr marL="620713" lvl="1" indent="-239713">
              <a:spcAft>
                <a:spcPts val="600"/>
              </a:spcAft>
              <a:buClr>
                <a:srgbClr val="00B050"/>
              </a:buClr>
              <a:buFont typeface="Arial" panose="020B0604020202020204" pitchFamily="34" charset="0"/>
              <a:buChar char="•"/>
            </a:pPr>
            <a:r>
              <a:rPr lang="en-US" b="1" dirty="0" smtClean="0"/>
              <a:t>Income</a:t>
            </a:r>
            <a:r>
              <a:rPr lang="en-US" dirty="0" smtClean="0"/>
              <a:t> - Income </a:t>
            </a:r>
            <a:r>
              <a:rPr lang="en-US" dirty="0"/>
              <a:t>is the most important and commonly used base for segmenting a consumer market. The purchasing power of a typical consumer varies based on the level of income earned. Based on this demographic variable, consumers are grouped into three categories; high, middle and low </a:t>
            </a:r>
            <a:r>
              <a:rPr lang="en-US" dirty="0" smtClean="0"/>
              <a:t>income. High-income consumers tend to buy luxurious goods such as designer clothes.</a:t>
            </a:r>
            <a:endParaRPr lang="en-US" dirty="0"/>
          </a:p>
          <a:p>
            <a:pPr marL="620713" lvl="1" indent="-239713">
              <a:spcAft>
                <a:spcPts val="600"/>
              </a:spcAft>
              <a:buClr>
                <a:srgbClr val="00B050"/>
              </a:buClr>
              <a:buFont typeface="Arial" panose="020B0604020202020204" pitchFamily="34" charset="0"/>
              <a:buChar char="•"/>
            </a:pPr>
            <a:r>
              <a:rPr lang="en-US" dirty="0" smtClean="0"/>
              <a:t>Middle </a:t>
            </a:r>
            <a:r>
              <a:rPr lang="en-US" dirty="0"/>
              <a:t>incomes will opt for medium-priced and durable goods, while consumers with low income purchase and often prefer lower-priced products to satisfy their physical needs. This is because they have less disposable income and hence are sensitive to price changes. Manufacturers of home appliances, cars and motorcycles classify their markets based on consumer income</a:t>
            </a:r>
            <a:r>
              <a:rPr lang="en-US" dirty="0" smtClean="0"/>
              <a:t>.</a:t>
            </a:r>
            <a:endParaRPr lang="en-US" dirty="0"/>
          </a:p>
        </p:txBody>
      </p:sp>
      <p:sp>
        <p:nvSpPr>
          <p:cNvPr id="14" name="Title 2"/>
          <p:cNvSpPr>
            <a:spLocks noGrp="1"/>
          </p:cNvSpPr>
          <p:nvPr>
            <p:ph type="title"/>
          </p:nvPr>
        </p:nvSpPr>
        <p:spPr>
          <a:xfrm>
            <a:off x="70266" y="72008"/>
            <a:ext cx="8859452" cy="548680"/>
          </a:xfrm>
        </p:spPr>
        <p:txBody>
          <a:bodyPr>
            <a:noAutofit/>
          </a:bodyPr>
          <a:lstStyle/>
          <a:p>
            <a:r>
              <a:rPr lang="en-US" sz="2800" dirty="0" smtClean="0"/>
              <a:t>2.2 – </a:t>
            </a:r>
            <a:r>
              <a:rPr lang="en-US" sz="2800" dirty="0"/>
              <a:t>How </a:t>
            </a:r>
            <a:r>
              <a:rPr lang="en-US" sz="2800" dirty="0" smtClean="0"/>
              <a:t>Businesses </a:t>
            </a:r>
            <a:r>
              <a:rPr lang="en-US" sz="2800" dirty="0"/>
              <a:t>use </a:t>
            </a:r>
            <a:r>
              <a:rPr lang="en-US" sz="2800" dirty="0" smtClean="0"/>
              <a:t>Market Analysis - Segmentation</a:t>
            </a:r>
            <a:endParaRPr lang="en-US" sz="2800" dirty="0"/>
          </a:p>
        </p:txBody>
      </p:sp>
    </p:spTree>
    <p:extLst>
      <p:ext uri="{BB962C8B-B14F-4D97-AF65-F5344CB8AC3E}">
        <p14:creationId xmlns:p14="http://schemas.microsoft.com/office/powerpoint/2010/main" val="2564297574"/>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663089"/>
          </a:xfrm>
          <a:prstGeom prst="rect">
            <a:avLst/>
          </a:prstGeom>
        </p:spPr>
        <p:txBody>
          <a:bodyPr wrap="square">
            <a:spAutoFit/>
          </a:bodyPr>
          <a:lstStyle/>
          <a:p>
            <a:pPr marL="361950" lvl="1" indent="-325438">
              <a:spcAft>
                <a:spcPts val="600"/>
              </a:spcAft>
              <a:buClr>
                <a:srgbClr val="00B050"/>
              </a:buClr>
              <a:buFont typeface="Arial" panose="020B0604020202020204" pitchFamily="34" charset="0"/>
              <a:buChar char="•"/>
            </a:pPr>
            <a:r>
              <a:rPr lang="en-US" b="1" dirty="0" smtClean="0"/>
              <a:t>Size </a:t>
            </a:r>
            <a:r>
              <a:rPr lang="en-US" b="1" dirty="0"/>
              <a:t>of </a:t>
            </a:r>
            <a:r>
              <a:rPr lang="en-US" b="1" dirty="0" smtClean="0"/>
              <a:t>Family </a:t>
            </a:r>
            <a:r>
              <a:rPr lang="en-US" dirty="0" smtClean="0"/>
              <a:t>- The </a:t>
            </a:r>
            <a:r>
              <a:rPr lang="en-US" dirty="0"/>
              <a:t>number of family members or family size </a:t>
            </a:r>
            <a:r>
              <a:rPr lang="en-US" dirty="0" smtClean="0"/>
              <a:t>directly </a:t>
            </a:r>
            <a:r>
              <a:rPr lang="en-US" dirty="0"/>
              <a:t>affects the usage rate of consumer goods. The size of the family also affects the size of packaging</a:t>
            </a:r>
            <a:r>
              <a:rPr lang="en-US" dirty="0" smtClean="0"/>
              <a:t>.</a:t>
            </a:r>
            <a:endParaRPr lang="en-US" dirty="0"/>
          </a:p>
          <a:p>
            <a:pPr marL="361950" lvl="1" indent="-325438">
              <a:spcAft>
                <a:spcPts val="600"/>
              </a:spcAft>
              <a:buClr>
                <a:srgbClr val="00B050"/>
              </a:buClr>
              <a:buFont typeface="Arial" panose="020B0604020202020204" pitchFamily="34" charset="0"/>
              <a:buChar char="•"/>
            </a:pPr>
            <a:r>
              <a:rPr lang="en-US" dirty="0" smtClean="0"/>
              <a:t>Gender/Sex - Since </a:t>
            </a:r>
            <a:r>
              <a:rPr lang="en-US" dirty="0"/>
              <a:t>the desires, wants, interests and needs of females and males differ, marketers take this into consideration when designing their marketing strategy.</a:t>
            </a:r>
          </a:p>
          <a:p>
            <a:pPr marL="361950" lvl="1" indent="-325438">
              <a:spcAft>
                <a:spcPts val="600"/>
              </a:spcAft>
              <a:buClr>
                <a:srgbClr val="00B050"/>
              </a:buClr>
              <a:buFont typeface="Arial" panose="020B0604020202020204" pitchFamily="34" charset="0"/>
              <a:buChar char="•"/>
            </a:pPr>
            <a:r>
              <a:rPr lang="en-US" b="1" dirty="0" smtClean="0"/>
              <a:t>Consumer Occupation </a:t>
            </a:r>
            <a:r>
              <a:rPr lang="en-US" dirty="0" smtClean="0"/>
              <a:t>- This </a:t>
            </a:r>
            <a:r>
              <a:rPr lang="en-US" dirty="0"/>
              <a:t>means you must keenly identify professionals that would be interested in your products. In fact, some companies focus on making products that satisfy the needs of certain occupations. Ideally, a senior company executive will buy luxury cars, expensive clothes and subscribe to a golf club membership. Similarly, a teacher will purchase books, papers and pencils as well as lower-priced clothes.</a:t>
            </a:r>
          </a:p>
          <a:p>
            <a:pPr marL="361950" lvl="1" indent="-325438">
              <a:spcAft>
                <a:spcPts val="600"/>
              </a:spcAft>
              <a:buClr>
                <a:srgbClr val="00B050"/>
              </a:buClr>
              <a:buFont typeface="Arial" panose="020B0604020202020204" pitchFamily="34" charset="0"/>
              <a:buChar char="•"/>
            </a:pPr>
            <a:r>
              <a:rPr lang="en-US" b="1" dirty="0" smtClean="0"/>
              <a:t>Religion and Race </a:t>
            </a:r>
            <a:r>
              <a:rPr lang="en-US" dirty="0" smtClean="0"/>
              <a:t>- Muslims </a:t>
            </a:r>
            <a:r>
              <a:rPr lang="en-US" dirty="0"/>
              <a:t>usually eat cow meat, instead of pork? Likewise, Hindus consider a cow as sacred. They also view pigs as dirty animals and hence won’t eat it, unlike Christians who regularly include pork as part of their menu.</a:t>
            </a:r>
          </a:p>
          <a:p>
            <a:pPr marL="361950" lvl="1" indent="-325438">
              <a:spcAft>
                <a:spcPts val="600"/>
              </a:spcAft>
              <a:buClr>
                <a:srgbClr val="00B050"/>
              </a:buClr>
              <a:buFont typeface="Arial" panose="020B0604020202020204" pitchFamily="34" charset="0"/>
              <a:buChar char="•"/>
            </a:pPr>
            <a:r>
              <a:rPr lang="en-US" b="1" dirty="0" smtClean="0"/>
              <a:t>Education Level </a:t>
            </a:r>
            <a:r>
              <a:rPr lang="en-US" dirty="0" smtClean="0"/>
              <a:t>- This </a:t>
            </a:r>
            <a:r>
              <a:rPr lang="en-US" dirty="0"/>
              <a:t>necessitates subdividing the consumer market based on education level, which creates two groups; educated and uneducated consumer segments</a:t>
            </a:r>
            <a:r>
              <a:rPr lang="en-US" dirty="0" smtClean="0"/>
              <a:t>.</a:t>
            </a:r>
            <a:endParaRPr lang="en-US" dirty="0"/>
          </a:p>
        </p:txBody>
      </p:sp>
      <p:sp>
        <p:nvSpPr>
          <p:cNvPr id="14" name="Title 2"/>
          <p:cNvSpPr>
            <a:spLocks noGrp="1"/>
          </p:cNvSpPr>
          <p:nvPr>
            <p:ph type="title"/>
          </p:nvPr>
        </p:nvSpPr>
        <p:spPr>
          <a:xfrm>
            <a:off x="70266" y="72008"/>
            <a:ext cx="8859452" cy="548680"/>
          </a:xfrm>
        </p:spPr>
        <p:txBody>
          <a:bodyPr>
            <a:noAutofit/>
          </a:bodyPr>
          <a:lstStyle/>
          <a:p>
            <a:r>
              <a:rPr lang="en-US" sz="2800" dirty="0" smtClean="0"/>
              <a:t>2.2 – </a:t>
            </a:r>
            <a:r>
              <a:rPr lang="en-US" sz="2800" dirty="0"/>
              <a:t>How </a:t>
            </a:r>
            <a:r>
              <a:rPr lang="en-US" sz="2800" dirty="0" smtClean="0"/>
              <a:t>Businesses </a:t>
            </a:r>
            <a:r>
              <a:rPr lang="en-US" sz="2800" dirty="0"/>
              <a:t>use </a:t>
            </a:r>
            <a:r>
              <a:rPr lang="en-US" sz="2800" dirty="0" smtClean="0"/>
              <a:t>Market Analysis - Segmentation</a:t>
            </a:r>
            <a:endParaRPr lang="en-US" sz="2800" dirty="0"/>
          </a:p>
        </p:txBody>
      </p:sp>
    </p:spTree>
    <p:extLst>
      <p:ext uri="{BB962C8B-B14F-4D97-AF65-F5344CB8AC3E}">
        <p14:creationId xmlns:p14="http://schemas.microsoft.com/office/powerpoint/2010/main" val="1852417442"/>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907923" cy="5509200"/>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900" dirty="0" smtClean="0"/>
              <a:t>Despite research, market segmentation, analyzing competition and methods of measuring and adapting marketing processes, the success and failure of a marketing campaign is not guaranteed. Classic adverts teachers remember from their childhood are not a guarantee of success. Success has to be measured. The three Metrics of measuring impact include:</a:t>
            </a:r>
          </a:p>
          <a:p>
            <a:pPr marL="723900" lvl="1" indent="-342900">
              <a:spcAft>
                <a:spcPts val="600"/>
              </a:spcAft>
              <a:buClr>
                <a:srgbClr val="00B050"/>
              </a:buClr>
              <a:buFont typeface="Arial" panose="020B0604020202020204" pitchFamily="34" charset="0"/>
              <a:buChar char="•"/>
            </a:pPr>
            <a:r>
              <a:rPr lang="en-US" sz="1900" b="1" dirty="0" smtClean="0"/>
              <a:t>Sales</a:t>
            </a:r>
            <a:r>
              <a:rPr lang="en-US" sz="1900" dirty="0" smtClean="0"/>
              <a:t> </a:t>
            </a:r>
            <a:r>
              <a:rPr lang="en-US" sz="1900" dirty="0"/>
              <a:t>(e.g. trends</a:t>
            </a:r>
            <a:r>
              <a:rPr lang="en-US" sz="1900" dirty="0" smtClean="0"/>
              <a:t>) – Did sales increase during and after the marketing campaign. This was probably the point of the marketing, and sales are measures by tallies in the shops. And did sales continue to rise after the campaign ended. Did the trend change.</a:t>
            </a:r>
            <a:endParaRPr lang="en-US" sz="1900" dirty="0"/>
          </a:p>
          <a:p>
            <a:pPr marL="723900" lvl="1" indent="-342900">
              <a:spcAft>
                <a:spcPts val="600"/>
              </a:spcAft>
              <a:buClr>
                <a:srgbClr val="00B050"/>
              </a:buClr>
              <a:buFont typeface="Arial" panose="020B0604020202020204" pitchFamily="34" charset="0"/>
              <a:buChar char="•"/>
            </a:pPr>
            <a:r>
              <a:rPr lang="en-US" sz="1900" b="1" dirty="0" smtClean="0"/>
              <a:t>Income</a:t>
            </a:r>
            <a:r>
              <a:rPr lang="en-US" sz="1900" dirty="0" smtClean="0"/>
              <a:t> </a:t>
            </a:r>
            <a:r>
              <a:rPr lang="en-US" sz="1900" dirty="0"/>
              <a:t>(e.g. sales revenue</a:t>
            </a:r>
            <a:r>
              <a:rPr lang="en-US" sz="1900" dirty="0" smtClean="0"/>
              <a:t>) – Sales is not revenue, it is a part of revenue, if sales increased and the price of the product did not then revenue increases. The goal of all companies is to make more money and this is measured by revenue at the end of the day, week, month. Ways of measuring are simple, the sales ledger.</a:t>
            </a:r>
            <a:endParaRPr lang="en-US" sz="1900" dirty="0"/>
          </a:p>
        </p:txBody>
      </p:sp>
      <p:sp>
        <p:nvSpPr>
          <p:cNvPr id="14" name="Title 2"/>
          <p:cNvSpPr>
            <a:spLocks noGrp="1"/>
          </p:cNvSpPr>
          <p:nvPr>
            <p:ph type="title"/>
          </p:nvPr>
        </p:nvSpPr>
        <p:spPr>
          <a:xfrm>
            <a:off x="70266" y="72008"/>
            <a:ext cx="8859452" cy="548680"/>
          </a:xfrm>
        </p:spPr>
        <p:txBody>
          <a:bodyPr>
            <a:noAutofit/>
          </a:bodyPr>
          <a:lstStyle/>
          <a:p>
            <a:r>
              <a:rPr lang="en-US" sz="3000" dirty="0" smtClean="0"/>
              <a:t>P3.1 - How </a:t>
            </a:r>
            <a:r>
              <a:rPr lang="en-US" sz="3000" dirty="0"/>
              <a:t>the </a:t>
            </a:r>
            <a:r>
              <a:rPr lang="en-US" sz="3000" dirty="0" smtClean="0"/>
              <a:t>Impact </a:t>
            </a:r>
            <a:r>
              <a:rPr lang="en-US" sz="3000" dirty="0"/>
              <a:t>of </a:t>
            </a:r>
            <a:r>
              <a:rPr lang="en-US" sz="3000" dirty="0" smtClean="0"/>
              <a:t>Marketing </a:t>
            </a:r>
            <a:r>
              <a:rPr lang="en-US" sz="3000" dirty="0"/>
              <a:t>can be </a:t>
            </a:r>
            <a:r>
              <a:rPr lang="en-US" sz="3000" dirty="0" smtClean="0"/>
              <a:t>Measured</a:t>
            </a:r>
            <a:endParaRPr lang="en-US" sz="3000" dirty="0"/>
          </a:p>
        </p:txBody>
      </p:sp>
      <p:pic>
        <p:nvPicPr>
          <p:cNvPr id="1026" name="Picture 2" descr="Image result for flake adve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59442" y="1117451"/>
            <a:ext cx="1614249" cy="107354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guinness adve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59442" y="2288169"/>
            <a:ext cx="1614249" cy="110531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classic adve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59442" y="3491787"/>
            <a:ext cx="1621057" cy="132331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classic adver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9441" y="4913405"/>
            <a:ext cx="1614249" cy="1210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5934937"/>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907923" cy="5820055"/>
          </a:xfrm>
          <a:prstGeom prst="rect">
            <a:avLst/>
          </a:prstGeom>
        </p:spPr>
        <p:txBody>
          <a:bodyPr wrap="square">
            <a:spAutoFit/>
          </a:bodyPr>
          <a:lstStyle/>
          <a:p>
            <a:pPr marL="631825" lvl="1" indent="-250825">
              <a:spcAft>
                <a:spcPts val="600"/>
              </a:spcAft>
              <a:buClr>
                <a:srgbClr val="00B050"/>
              </a:buClr>
              <a:buFont typeface="Arial" panose="020B0604020202020204" pitchFamily="34" charset="0"/>
              <a:buChar char="•"/>
            </a:pPr>
            <a:r>
              <a:rPr lang="en-US" sz="1880" b="1" dirty="0" smtClean="0"/>
              <a:t>Awareness </a:t>
            </a:r>
            <a:r>
              <a:rPr lang="en-US" sz="1880" dirty="0" smtClean="0"/>
              <a:t>(e.g. customer feedback) – This can be measured through feedback forms, forums, websites, asking them. IF the customer is more satisfied with the product through the marketing campaign then it has been a success, as long as the awareness remains and improves the image of the product. Websites do this after every sale, leave a review. Marketing aims to increase the product awareness to maintain loyalty sales.</a:t>
            </a:r>
          </a:p>
          <a:p>
            <a:pPr marL="355600" lvl="1" indent="-342900">
              <a:spcAft>
                <a:spcPts val="600"/>
              </a:spcAft>
              <a:buClr>
                <a:srgbClr val="00B050"/>
              </a:buClr>
              <a:buFont typeface="Wingdings 3" panose="05040102010807070707" pitchFamily="18" charset="2"/>
              <a:buChar char=""/>
            </a:pPr>
            <a:r>
              <a:rPr lang="en-US" sz="1880" b="1" dirty="0" smtClean="0">
                <a:solidFill>
                  <a:srgbClr val="FF0000"/>
                </a:solidFill>
              </a:rPr>
              <a:t>P3.1 – Task 10 </a:t>
            </a:r>
            <a:r>
              <a:rPr lang="en-US" sz="1880" dirty="0" smtClean="0">
                <a:solidFill>
                  <a:srgbClr val="FF0000"/>
                </a:solidFill>
              </a:rPr>
              <a:t>– Using the titles Sales, Income and Awareness, explain how businesses measure the impact of their marketing, using at least two contrasting businesses.</a:t>
            </a:r>
          </a:p>
          <a:p>
            <a:pPr marL="355600" lvl="1" indent="-342900">
              <a:spcAft>
                <a:spcPts val="600"/>
              </a:spcAft>
              <a:buClr>
                <a:srgbClr val="00B050"/>
              </a:buClr>
              <a:buFont typeface="Wingdings 3" panose="05040102010807070707" pitchFamily="18" charset="2"/>
              <a:buChar char=""/>
            </a:pPr>
            <a:r>
              <a:rPr lang="en-US" sz="1880" dirty="0" smtClean="0"/>
              <a:t>For example choose a sweet shop as a primary example, and state how marketing such as Flyers, Leaflets, Word of Mouth, Pricing Strategies and Offers might impact their sales, and compare this to the marketing campaign of a high street clothes shop who would use TV adverts, local newspapers and possibly hoardings to advertise.</a:t>
            </a:r>
          </a:p>
          <a:p>
            <a:pPr marL="355600" lvl="1" indent="-342900">
              <a:spcAft>
                <a:spcPts val="600"/>
              </a:spcAft>
              <a:buClr>
                <a:srgbClr val="00B050"/>
              </a:buClr>
              <a:buFont typeface="Wingdings 3" panose="05040102010807070707" pitchFamily="18" charset="2"/>
              <a:buChar char=""/>
            </a:pPr>
            <a:r>
              <a:rPr lang="en-US" sz="1880" dirty="0" smtClean="0"/>
              <a:t>This is a full Pass category so the report should be extensive.</a:t>
            </a:r>
          </a:p>
        </p:txBody>
      </p:sp>
      <p:sp>
        <p:nvSpPr>
          <p:cNvPr id="14" name="Title 2"/>
          <p:cNvSpPr>
            <a:spLocks noGrp="1"/>
          </p:cNvSpPr>
          <p:nvPr>
            <p:ph type="title"/>
          </p:nvPr>
        </p:nvSpPr>
        <p:spPr>
          <a:xfrm>
            <a:off x="70266" y="72008"/>
            <a:ext cx="8859452" cy="548680"/>
          </a:xfrm>
        </p:spPr>
        <p:txBody>
          <a:bodyPr>
            <a:noAutofit/>
          </a:bodyPr>
          <a:lstStyle/>
          <a:p>
            <a:r>
              <a:rPr lang="en-US" sz="3000" dirty="0" smtClean="0"/>
              <a:t>P3.1 - How </a:t>
            </a:r>
            <a:r>
              <a:rPr lang="en-US" sz="3000" dirty="0"/>
              <a:t>the </a:t>
            </a:r>
            <a:r>
              <a:rPr lang="en-US" sz="3000" dirty="0" smtClean="0"/>
              <a:t>Impact </a:t>
            </a:r>
            <a:r>
              <a:rPr lang="en-US" sz="3000" dirty="0"/>
              <a:t>of </a:t>
            </a:r>
            <a:r>
              <a:rPr lang="en-US" sz="3000" dirty="0" smtClean="0"/>
              <a:t>Marketing </a:t>
            </a:r>
            <a:r>
              <a:rPr lang="en-US" sz="3000" dirty="0"/>
              <a:t>can be </a:t>
            </a:r>
            <a:r>
              <a:rPr lang="en-US" sz="3000" dirty="0" smtClean="0"/>
              <a:t>Measured</a:t>
            </a:r>
            <a:endParaRPr lang="en-US" sz="3000" dirty="0"/>
          </a:p>
        </p:txBody>
      </p:sp>
      <p:pic>
        <p:nvPicPr>
          <p:cNvPr id="1026" name="Picture 2" descr="Image result for flake adve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59442" y="1117451"/>
            <a:ext cx="1614249" cy="107354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guinness adve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59442" y="2288169"/>
            <a:ext cx="1614249" cy="110531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classic adve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59442" y="3491787"/>
            <a:ext cx="1621057" cy="132331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classic adver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9441" y="4913405"/>
            <a:ext cx="1614249" cy="1210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484286"/>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3667774"/>
            <a:ext cx="8568953" cy="3016210"/>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2000" dirty="0" smtClean="0"/>
              <a:t>Above are 3 examples of larger marketing campaigns over the decades by three major companies. The success of their campaigns is measured short, medium and longer term. For Merit you will need to choose one particular campaign, research and describe the impact of this campaign on sales, etc. but also on public perception, brand recognition and brand image. </a:t>
            </a:r>
          </a:p>
          <a:p>
            <a:pPr marL="355600" lvl="1" indent="-342900">
              <a:spcAft>
                <a:spcPts val="600"/>
              </a:spcAft>
              <a:buClr>
                <a:srgbClr val="00B050"/>
              </a:buClr>
              <a:buFont typeface="Wingdings 3" panose="05040102010807070707" pitchFamily="18" charset="2"/>
              <a:buChar char=""/>
            </a:pPr>
            <a:r>
              <a:rPr lang="en-US" sz="2000" dirty="0"/>
              <a:t>Y</a:t>
            </a:r>
            <a:r>
              <a:rPr lang="en-US" sz="2000" dirty="0" smtClean="0"/>
              <a:t>ou can choose one of your own but agree this with your teacher.</a:t>
            </a:r>
          </a:p>
          <a:p>
            <a:pPr marL="355600" lvl="1" indent="-342900">
              <a:spcAft>
                <a:spcPts val="600"/>
              </a:spcAft>
              <a:buClr>
                <a:srgbClr val="00B050"/>
              </a:buClr>
              <a:buFont typeface="Wingdings 3" panose="05040102010807070707" pitchFamily="18" charset="2"/>
              <a:buChar char=""/>
            </a:pPr>
            <a:r>
              <a:rPr lang="en-US" sz="2000" b="1" dirty="0" smtClean="0">
                <a:solidFill>
                  <a:srgbClr val="FF0000"/>
                </a:solidFill>
              </a:rPr>
              <a:t>M1.1 – Task 11 </a:t>
            </a:r>
            <a:r>
              <a:rPr lang="en-US" sz="2000" dirty="0" smtClean="0">
                <a:solidFill>
                  <a:srgbClr val="FF0000"/>
                </a:solidFill>
              </a:rPr>
              <a:t>- Analyse </a:t>
            </a:r>
            <a:r>
              <a:rPr lang="en-US" sz="2000" dirty="0">
                <a:solidFill>
                  <a:srgbClr val="FF0000"/>
                </a:solidFill>
              </a:rPr>
              <a:t>the impact of a particular marketing campaign run by a specific business</a:t>
            </a:r>
            <a:r>
              <a:rPr lang="en-US" sz="2000" dirty="0" smtClean="0">
                <a:solidFill>
                  <a:srgbClr val="FF0000"/>
                </a:solidFill>
              </a:rPr>
              <a:t>.</a:t>
            </a:r>
            <a:endParaRPr lang="en-US" sz="20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000" dirty="0" smtClean="0"/>
              <a:t>M1.1 - How </a:t>
            </a:r>
            <a:r>
              <a:rPr lang="en-US" sz="3000" dirty="0"/>
              <a:t>the </a:t>
            </a:r>
            <a:r>
              <a:rPr lang="en-US" sz="3000" dirty="0" smtClean="0"/>
              <a:t>Impact </a:t>
            </a:r>
            <a:r>
              <a:rPr lang="en-US" sz="3000" dirty="0"/>
              <a:t>of </a:t>
            </a:r>
            <a:r>
              <a:rPr lang="en-US" sz="3000" dirty="0" smtClean="0"/>
              <a:t>Marketing </a:t>
            </a:r>
            <a:r>
              <a:rPr lang="en-US" sz="3000" dirty="0"/>
              <a:t>can be </a:t>
            </a:r>
            <a:r>
              <a:rPr lang="en-US" sz="3000" dirty="0" smtClean="0"/>
              <a:t>Measured</a:t>
            </a:r>
            <a:endParaRPr lang="en-US" sz="3000" dirty="0"/>
          </a:p>
        </p:txBody>
      </p:sp>
      <p:pic>
        <p:nvPicPr>
          <p:cNvPr id="3" name="M1.1 - Stella Artoi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5852693" y="1128464"/>
            <a:ext cx="3018757" cy="2012504"/>
          </a:xfrm>
          <a:prstGeom prst="rect">
            <a:avLst/>
          </a:prstGeom>
        </p:spPr>
      </p:pic>
      <p:pic>
        <p:nvPicPr>
          <p:cNvPr id="4" name="M1.1 - Gold Blend">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3059832" y="1124744"/>
            <a:ext cx="2687711" cy="2015783"/>
          </a:xfrm>
          <a:prstGeom prst="rect">
            <a:avLst/>
          </a:prstGeom>
        </p:spPr>
      </p:pic>
      <p:pic>
        <p:nvPicPr>
          <p:cNvPr id="5" name="M1.1 - Hamlet">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266971" y="1124744"/>
            <a:ext cx="2687711" cy="2015783"/>
          </a:xfrm>
          <a:prstGeom prst="rect">
            <a:avLst/>
          </a:prstGeom>
        </p:spPr>
      </p:pic>
      <p:sp>
        <p:nvSpPr>
          <p:cNvPr id="6" name="TextBox 5">
            <a:hlinkClick r:id="rId12" action="ppaction://hlinkfile"/>
          </p:cNvPr>
          <p:cNvSpPr txBox="1"/>
          <p:nvPr/>
        </p:nvSpPr>
        <p:spPr>
          <a:xfrm>
            <a:off x="897792" y="3212976"/>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sp>
        <p:nvSpPr>
          <p:cNvPr id="16" name="TextBox 15">
            <a:hlinkClick r:id="rId13" action="ppaction://hlinkfile"/>
          </p:cNvPr>
          <p:cNvSpPr txBox="1"/>
          <p:nvPr/>
        </p:nvSpPr>
        <p:spPr>
          <a:xfrm>
            <a:off x="6853132" y="3212976"/>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sp>
        <p:nvSpPr>
          <p:cNvPr id="17" name="TextBox 16">
            <a:hlinkClick r:id="rId14" action="ppaction://hlinkfile"/>
          </p:cNvPr>
          <p:cNvSpPr txBox="1"/>
          <p:nvPr/>
        </p:nvSpPr>
        <p:spPr>
          <a:xfrm>
            <a:off x="3875462" y="3225993"/>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spTree>
    <p:extLst>
      <p:ext uri="{BB962C8B-B14F-4D97-AF65-F5344CB8AC3E}">
        <p14:creationId xmlns:p14="http://schemas.microsoft.com/office/powerpoint/2010/main" val="227927605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video>
              <p:cMediaNode vol="80000">
                <p:cTn id="13" fill="hold" display="0">
                  <p:stCondLst>
                    <p:cond delay="indefinite"/>
                  </p:stCondLst>
                </p:cTn>
                <p:tgtEl>
                  <p:spTgt spid="4"/>
                </p:tgtEl>
              </p:cMediaNode>
            </p:video>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5"/>
                                        </p:tgtEl>
                                      </p:cBhvr>
                                    </p:cmd>
                                  </p:childTnLst>
                                </p:cTn>
                              </p:par>
                            </p:childTnLst>
                          </p:cTn>
                        </p:par>
                      </p:childTnLst>
                    </p:cTn>
                  </p:par>
                </p:childTnLst>
              </p:cTn>
              <p:nextCondLst>
                <p:cond evt="onClick" delay="0">
                  <p:tgtEl>
                    <p:spTgt spid="5"/>
                  </p:tgtEl>
                </p:cond>
              </p:nextCondLst>
            </p:seq>
            <p:video>
              <p:cMediaNode vol="80000">
                <p:cTn id="19" fill="hold" display="0">
                  <p:stCondLst>
                    <p:cond delay="indefinite"/>
                  </p:stCondLst>
                </p:cTn>
                <p:tgtEl>
                  <p:spTgt spid="5"/>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600" dirty="0" smtClean="0"/>
              <a:t>LO1 – Assessment Tasks</a:t>
            </a:r>
            <a:endParaRPr lang="en-US" sz="3600" dirty="0"/>
          </a:p>
        </p:txBody>
      </p:sp>
      <p:sp>
        <p:nvSpPr>
          <p:cNvPr id="2" name="Rectangle 1"/>
          <p:cNvSpPr/>
          <p:nvPr/>
        </p:nvSpPr>
        <p:spPr>
          <a:xfrm>
            <a:off x="251520" y="1124744"/>
            <a:ext cx="8568952" cy="5419945"/>
          </a:xfrm>
          <a:prstGeom prst="rect">
            <a:avLst/>
          </a:prstGeom>
        </p:spPr>
        <p:txBody>
          <a:bodyPr wrap="square">
            <a:spAutoFit/>
          </a:bodyPr>
          <a:lstStyle/>
          <a:p>
            <a:pPr>
              <a:spcAft>
                <a:spcPts val="300"/>
              </a:spcAft>
              <a:buClr>
                <a:schemeClr val="accent6">
                  <a:lumMod val="50000"/>
                </a:schemeClr>
              </a:buClr>
            </a:pPr>
            <a:r>
              <a:rPr lang="en-US" sz="1460" b="1" dirty="0">
                <a:solidFill>
                  <a:srgbClr val="FF0000"/>
                </a:solidFill>
              </a:rPr>
              <a:t>P1.1 – Task 01 - </a:t>
            </a:r>
            <a:r>
              <a:rPr lang="en-US" sz="1460" dirty="0">
                <a:solidFill>
                  <a:srgbClr val="FF0000"/>
                </a:solidFill>
              </a:rPr>
              <a:t>For this scenario, describe which factors could be the most important in leading to the success of this business? Explain your thinking.</a:t>
            </a:r>
          </a:p>
          <a:p>
            <a:pPr>
              <a:spcAft>
                <a:spcPts val="300"/>
              </a:spcAft>
              <a:buClr>
                <a:schemeClr val="accent6">
                  <a:lumMod val="50000"/>
                </a:schemeClr>
              </a:buClr>
            </a:pPr>
            <a:r>
              <a:rPr lang="en-US" sz="1460" b="1" dirty="0">
                <a:solidFill>
                  <a:srgbClr val="FF0000"/>
                </a:solidFill>
              </a:rPr>
              <a:t>P1.1 – Task 02 - </a:t>
            </a:r>
            <a:r>
              <a:rPr lang="en-US" sz="1460" dirty="0">
                <a:solidFill>
                  <a:srgbClr val="FF0000"/>
                </a:solidFill>
              </a:rPr>
              <a:t>For your business, could there have been other significant factors, not mentioned above </a:t>
            </a:r>
            <a:r>
              <a:rPr lang="en-US" sz="1460" dirty="0" smtClean="0">
                <a:solidFill>
                  <a:srgbClr val="FF0000"/>
                </a:solidFill>
              </a:rPr>
              <a:t>that </a:t>
            </a:r>
            <a:r>
              <a:rPr lang="en-US" sz="1460" dirty="0">
                <a:solidFill>
                  <a:srgbClr val="FF0000"/>
                </a:solidFill>
              </a:rPr>
              <a:t>would influence the success or failure of the enterprise? Give as many possible examples as you can. </a:t>
            </a:r>
            <a:endParaRPr lang="en-US" sz="1460" dirty="0" smtClean="0">
              <a:solidFill>
                <a:srgbClr val="FF0000"/>
              </a:solidFill>
            </a:endParaRPr>
          </a:p>
          <a:p>
            <a:pPr>
              <a:spcAft>
                <a:spcPts val="300"/>
              </a:spcAft>
              <a:buClr>
                <a:schemeClr val="accent6">
                  <a:lumMod val="50000"/>
                </a:schemeClr>
              </a:buClr>
            </a:pPr>
            <a:r>
              <a:rPr lang="en-US" sz="1460" b="1" dirty="0">
                <a:solidFill>
                  <a:srgbClr val="FF0000"/>
                </a:solidFill>
              </a:rPr>
              <a:t>P1.2 – Task 03 </a:t>
            </a:r>
            <a:r>
              <a:rPr lang="en-US" sz="1460" dirty="0">
                <a:solidFill>
                  <a:srgbClr val="FF0000"/>
                </a:solidFill>
              </a:rPr>
              <a:t>– For your company, state the purpose of marketing in the early stage of start up and the longer term objective of marketing</a:t>
            </a:r>
            <a:r>
              <a:rPr lang="en-US" sz="1460" dirty="0" smtClean="0">
                <a:solidFill>
                  <a:srgbClr val="FF0000"/>
                </a:solidFill>
              </a:rPr>
              <a:t>.</a:t>
            </a:r>
          </a:p>
          <a:p>
            <a:pPr>
              <a:spcAft>
                <a:spcPts val="300"/>
              </a:spcAft>
              <a:buClr>
                <a:schemeClr val="accent6">
                  <a:lumMod val="50000"/>
                </a:schemeClr>
              </a:buClr>
            </a:pPr>
            <a:r>
              <a:rPr lang="en-US" sz="1460" b="1" dirty="0">
                <a:solidFill>
                  <a:srgbClr val="FF0000"/>
                </a:solidFill>
              </a:rPr>
              <a:t>P1.3 – Task 04 </a:t>
            </a:r>
            <a:r>
              <a:rPr lang="en-US" sz="1460" dirty="0">
                <a:solidFill>
                  <a:srgbClr val="FF0000"/>
                </a:solidFill>
              </a:rPr>
              <a:t>– For your company state how marketing will influence and depend upon the departments and business functions.</a:t>
            </a:r>
          </a:p>
          <a:p>
            <a:pPr>
              <a:spcAft>
                <a:spcPts val="300"/>
              </a:spcAft>
              <a:buClr>
                <a:schemeClr val="accent6">
                  <a:lumMod val="50000"/>
                </a:schemeClr>
              </a:buClr>
            </a:pPr>
            <a:r>
              <a:rPr lang="en-US" sz="1460" b="1" dirty="0">
                <a:solidFill>
                  <a:srgbClr val="FF0000"/>
                </a:solidFill>
              </a:rPr>
              <a:t>P1.4 – Task </a:t>
            </a:r>
            <a:r>
              <a:rPr lang="en-US" sz="1460" b="1" dirty="0" smtClean="0">
                <a:solidFill>
                  <a:srgbClr val="FF0000"/>
                </a:solidFill>
              </a:rPr>
              <a:t>05 </a:t>
            </a:r>
            <a:r>
              <a:rPr lang="en-US" sz="1460" dirty="0">
                <a:solidFill>
                  <a:srgbClr val="FF0000"/>
                </a:solidFill>
              </a:rPr>
              <a:t>– In terms of Market Standing, Innovation, Human, Financial and Physical resources and Productivity, explain the riles and describe how marketing fits into your companies strategic plan.</a:t>
            </a:r>
          </a:p>
          <a:p>
            <a:pPr marR="0" lvl="0" algn="just">
              <a:spcBef>
                <a:spcPts val="0"/>
              </a:spcBef>
              <a:spcAft>
                <a:spcPts val="300"/>
              </a:spcAft>
              <a:buClr>
                <a:schemeClr val="accent6">
                  <a:lumMod val="50000"/>
                </a:schemeClr>
              </a:buClr>
              <a:buSzPct val="100000"/>
              <a:tabLst>
                <a:tab pos="409575" algn="l"/>
              </a:tabLst>
            </a:pPr>
            <a:r>
              <a:rPr lang="en-US" sz="1460" b="1" dirty="0">
                <a:solidFill>
                  <a:srgbClr val="FF0000"/>
                </a:solidFill>
                <a:latin typeface="Arial" panose="020B0604020202020204" pitchFamily="34" charset="0"/>
                <a:ea typeface="Segoe UI" panose="020B0502040204020203" pitchFamily="34" charset="0"/>
                <a:cs typeface="Arial" panose="020B0604020202020204" pitchFamily="34" charset="0"/>
              </a:rPr>
              <a:t>P2.1 - Task 06 </a:t>
            </a:r>
            <a:r>
              <a:rPr lang="en-US" sz="1460" dirty="0">
                <a:solidFill>
                  <a:srgbClr val="FF0000"/>
                </a:solidFill>
                <a:latin typeface="Arial" panose="020B0604020202020204" pitchFamily="34" charset="0"/>
                <a:ea typeface="Segoe UI" panose="020B0502040204020203" pitchFamily="34" charset="0"/>
                <a:cs typeface="Arial" panose="020B0604020202020204" pitchFamily="34" charset="0"/>
              </a:rPr>
              <a:t>- Explain the purpose of Market Analysis</a:t>
            </a:r>
          </a:p>
          <a:p>
            <a:pPr marR="0" lvl="0" algn="just">
              <a:spcBef>
                <a:spcPts val="0"/>
              </a:spcBef>
              <a:spcAft>
                <a:spcPts val="300"/>
              </a:spcAft>
              <a:buClr>
                <a:schemeClr val="accent6">
                  <a:lumMod val="50000"/>
                </a:schemeClr>
              </a:buClr>
              <a:buSzPct val="100000"/>
              <a:tabLst>
                <a:tab pos="409575" algn="l"/>
              </a:tabLst>
            </a:pPr>
            <a:r>
              <a:rPr lang="en-US" sz="1460" b="1" dirty="0">
                <a:solidFill>
                  <a:srgbClr val="FF0000"/>
                </a:solidFill>
                <a:latin typeface="Arial" panose="020B0604020202020204" pitchFamily="34" charset="0"/>
                <a:ea typeface="Segoe UI" panose="020B0502040204020203" pitchFamily="34" charset="0"/>
                <a:cs typeface="Arial" panose="020B0604020202020204" pitchFamily="34" charset="0"/>
              </a:rPr>
              <a:t>P2.1 - Task 07 </a:t>
            </a:r>
            <a:r>
              <a:rPr lang="en-US" sz="1460" dirty="0">
                <a:solidFill>
                  <a:srgbClr val="FF0000"/>
                </a:solidFill>
                <a:latin typeface="Arial" panose="020B0604020202020204" pitchFamily="34" charset="0"/>
                <a:ea typeface="Segoe UI" panose="020B0502040204020203" pitchFamily="34" charset="0"/>
                <a:cs typeface="Arial" panose="020B0604020202020204" pitchFamily="34" charset="0"/>
              </a:rPr>
              <a:t>– Explain with the use of diagrams, market mapping and the benefits of Competitor Analysis.</a:t>
            </a:r>
            <a:endParaRPr lang="en-GB" sz="1460" dirty="0">
              <a:solidFill>
                <a:srgbClr val="FF0000"/>
              </a:solidFill>
              <a:latin typeface="Arial" panose="020B0604020202020204" pitchFamily="34" charset="0"/>
              <a:ea typeface="Segoe UI" panose="020B0502040204020203" pitchFamily="34" charset="0"/>
              <a:cs typeface="Arial" panose="020B0604020202020204" pitchFamily="34" charset="0"/>
            </a:endParaRPr>
          </a:p>
          <a:p>
            <a:pPr marR="0" lvl="0" algn="just">
              <a:spcBef>
                <a:spcPts val="0"/>
              </a:spcBef>
              <a:spcAft>
                <a:spcPts val="300"/>
              </a:spcAft>
              <a:buClr>
                <a:schemeClr val="accent6">
                  <a:lumMod val="50000"/>
                </a:schemeClr>
              </a:buClr>
              <a:buSzPct val="100000"/>
              <a:tabLst>
                <a:tab pos="415290" algn="l"/>
              </a:tabLst>
            </a:pPr>
            <a:r>
              <a:rPr lang="en-US" sz="1460" b="1" dirty="0">
                <a:solidFill>
                  <a:srgbClr val="FF0000"/>
                </a:solidFill>
                <a:latin typeface="Arial" panose="020B0604020202020204" pitchFamily="34" charset="0"/>
                <a:ea typeface="Segoe UI" panose="020B0502040204020203" pitchFamily="34" charset="0"/>
                <a:cs typeface="Arial" panose="020B0604020202020204" pitchFamily="34" charset="0"/>
              </a:rPr>
              <a:t>P2.1 - Task 08 </a:t>
            </a:r>
            <a:r>
              <a:rPr lang="en-US" sz="1460" dirty="0">
                <a:solidFill>
                  <a:srgbClr val="FF0000"/>
                </a:solidFill>
                <a:latin typeface="Arial" panose="020B0604020202020204" pitchFamily="34" charset="0"/>
                <a:ea typeface="Segoe UI" panose="020B0502040204020203" pitchFamily="34" charset="0"/>
                <a:cs typeface="Arial" panose="020B0604020202020204" pitchFamily="34" charset="0"/>
              </a:rPr>
              <a:t>- For your company describe and define Market Analysis and why it is important to find a gap in the market.</a:t>
            </a:r>
            <a:r>
              <a:rPr lang="en-GB" sz="1460" dirty="0">
                <a:solidFill>
                  <a:srgbClr val="FF0000"/>
                </a:solidFill>
                <a:latin typeface="Arial" panose="020B0604020202020204" pitchFamily="34" charset="0"/>
                <a:ea typeface="Segoe UI" panose="020B0502040204020203" pitchFamily="34" charset="0"/>
                <a:cs typeface="Arial" panose="020B0604020202020204" pitchFamily="34" charset="0"/>
              </a:rPr>
              <a:t> </a:t>
            </a:r>
            <a:r>
              <a:rPr lang="en-US" sz="1460" dirty="0">
                <a:solidFill>
                  <a:srgbClr val="FF0000"/>
                </a:solidFill>
                <a:latin typeface="Arial" panose="020B0604020202020204" pitchFamily="34" charset="0"/>
                <a:ea typeface="Segoe UI" panose="020B0502040204020203" pitchFamily="34" charset="0"/>
                <a:cs typeface="Arial" panose="020B0604020202020204" pitchFamily="34" charset="0"/>
              </a:rPr>
              <a:t>Explain the steps a business could take to avoid a competitor positioning a new product or brand in a similar area of the market to itself.</a:t>
            </a:r>
            <a:endParaRPr lang="en-GB" sz="1460" dirty="0">
              <a:solidFill>
                <a:srgbClr val="FF0000"/>
              </a:solidFill>
              <a:latin typeface="Arial" panose="020B0604020202020204" pitchFamily="34" charset="0"/>
              <a:ea typeface="Segoe UI" panose="020B0502040204020203" pitchFamily="34" charset="0"/>
              <a:cs typeface="Arial" panose="020B0604020202020204" pitchFamily="34" charset="0"/>
            </a:endParaRPr>
          </a:p>
          <a:p>
            <a:pPr>
              <a:spcAft>
                <a:spcPts val="300"/>
              </a:spcAft>
              <a:buClr>
                <a:schemeClr val="accent6">
                  <a:lumMod val="50000"/>
                </a:schemeClr>
              </a:buClr>
            </a:pPr>
            <a:r>
              <a:rPr lang="en-US" sz="1460" b="1" dirty="0">
                <a:solidFill>
                  <a:srgbClr val="FF0000"/>
                </a:solidFill>
              </a:rPr>
              <a:t>P2.2 – Task 09 – </a:t>
            </a:r>
            <a:r>
              <a:rPr lang="en-US" sz="1460" dirty="0">
                <a:solidFill>
                  <a:srgbClr val="FF0000"/>
                </a:solidFill>
              </a:rPr>
              <a:t>Using the slides, describe the benefits of market segmentation for your </a:t>
            </a:r>
            <a:r>
              <a:rPr lang="en-US" sz="1460" dirty="0" smtClean="0">
                <a:solidFill>
                  <a:srgbClr val="FF0000"/>
                </a:solidFill>
              </a:rPr>
              <a:t>business in terms of competitiveness and retention.</a:t>
            </a:r>
          </a:p>
          <a:p>
            <a:pPr>
              <a:spcAft>
                <a:spcPts val="300"/>
              </a:spcAft>
              <a:buClr>
                <a:schemeClr val="accent6">
                  <a:lumMod val="50000"/>
                </a:schemeClr>
              </a:buClr>
            </a:pPr>
            <a:r>
              <a:rPr lang="en-US" sz="1460" b="1" dirty="0">
                <a:solidFill>
                  <a:srgbClr val="FF0000"/>
                </a:solidFill>
              </a:rPr>
              <a:t>P3.1 – Task 10 </a:t>
            </a:r>
            <a:r>
              <a:rPr lang="en-US" sz="1460" dirty="0">
                <a:solidFill>
                  <a:srgbClr val="FF0000"/>
                </a:solidFill>
              </a:rPr>
              <a:t>– Using the titles Sales, Income and Awareness, explain how businesses measure the impact of their marketing, using at least two contrasting businesses.</a:t>
            </a:r>
          </a:p>
          <a:p>
            <a:pPr>
              <a:spcAft>
                <a:spcPts val="300"/>
              </a:spcAft>
              <a:buClr>
                <a:schemeClr val="accent6">
                  <a:lumMod val="50000"/>
                </a:schemeClr>
              </a:buClr>
            </a:pPr>
            <a:r>
              <a:rPr lang="en-US" sz="1460" b="1" dirty="0">
                <a:solidFill>
                  <a:srgbClr val="FF0000"/>
                </a:solidFill>
              </a:rPr>
              <a:t>M1.1 – Task </a:t>
            </a:r>
            <a:r>
              <a:rPr lang="en-US" sz="1460" b="1" dirty="0" smtClean="0">
                <a:solidFill>
                  <a:srgbClr val="FF0000"/>
                </a:solidFill>
              </a:rPr>
              <a:t>11 </a:t>
            </a:r>
            <a:r>
              <a:rPr lang="en-US" sz="1460" dirty="0">
                <a:solidFill>
                  <a:srgbClr val="FF0000"/>
                </a:solidFill>
              </a:rPr>
              <a:t>- Analyse the impact of a particular marketing campaign run by a specific business</a:t>
            </a:r>
            <a:r>
              <a:rPr lang="en-US" sz="1460" dirty="0" smtClean="0">
                <a:solidFill>
                  <a:srgbClr val="FF0000"/>
                </a:solidFill>
              </a:rPr>
              <a:t>.</a:t>
            </a:r>
            <a:endParaRPr lang="en-US" sz="1460" dirty="0">
              <a:solidFill>
                <a:srgbClr val="FF0000"/>
              </a:solidFill>
            </a:endParaRPr>
          </a:p>
        </p:txBody>
      </p:sp>
    </p:spTree>
    <p:extLst>
      <p:ext uri="{BB962C8B-B14F-4D97-AF65-F5344CB8AC3E}">
        <p14:creationId xmlns:p14="http://schemas.microsoft.com/office/powerpoint/2010/main" val="1841573813"/>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a:t>
            </a:r>
            <a:r>
              <a:rPr lang="en-US" sz="2800" b="1" dirty="0">
                <a:solidFill>
                  <a:srgbClr val="000000"/>
                </a:solidFill>
                <a:latin typeface="Arial" panose="020B0604020202020204" pitchFamily="34" charset="0"/>
              </a:rPr>
              <a:t>(720 GLH)</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2400657"/>
          </a:xfrm>
          <a:prstGeom prst="rect">
            <a:avLst/>
          </a:prstGeom>
        </p:spPr>
        <p:txBody>
          <a:bodyPr wrap="square">
            <a:spAutoFit/>
          </a:bodyPr>
          <a:lstStyle/>
          <a:p>
            <a:pPr marL="541338" indent="-541338">
              <a:spcAft>
                <a:spcPts val="600"/>
              </a:spcAft>
              <a:buClr>
                <a:srgbClr val="00B050"/>
              </a:buClr>
              <a:buFont typeface="Wingdings 3" panose="05040102010807070707" pitchFamily="18" charset="2"/>
              <a:buChar char=""/>
            </a:pPr>
            <a:r>
              <a:rPr lang="en-US" sz="3000" dirty="0"/>
              <a:t>Each learning outcome in this unit has been given a percentage weighting. This reflects the size and demand of the content you need to cover and </a:t>
            </a:r>
            <a:r>
              <a:rPr lang="en-US" sz="3000" dirty="0" smtClean="0"/>
              <a:t>its contribution </a:t>
            </a:r>
            <a:r>
              <a:rPr lang="en-US" sz="3000" dirty="0"/>
              <a:t>to the overall understanding of this unit. See table below:</a:t>
            </a:r>
          </a:p>
        </p:txBody>
      </p:sp>
      <p:sp>
        <p:nvSpPr>
          <p:cNvPr id="14" name="Title 2"/>
          <p:cNvSpPr>
            <a:spLocks noGrp="1"/>
          </p:cNvSpPr>
          <p:nvPr>
            <p:ph type="title"/>
          </p:nvPr>
        </p:nvSpPr>
        <p:spPr>
          <a:xfrm>
            <a:off x="70266" y="72008"/>
            <a:ext cx="8859452" cy="548680"/>
          </a:xfrm>
        </p:spPr>
        <p:txBody>
          <a:bodyPr>
            <a:noAutofit/>
          </a:bodyPr>
          <a:lstStyle/>
          <a:p>
            <a:r>
              <a:rPr lang="en-US" sz="3600" dirty="0" smtClean="0"/>
              <a:t>Unit 03 – Learning Outcome (LO) Weightings</a:t>
            </a:r>
            <a:endParaRPr lang="en-US" sz="3600" dirty="0"/>
          </a:p>
        </p:txBody>
      </p:sp>
      <p:graphicFrame>
        <p:nvGraphicFramePr>
          <p:cNvPr id="3" name="Table 2"/>
          <p:cNvGraphicFramePr>
            <a:graphicFrameLocks noGrp="1"/>
          </p:cNvGraphicFramePr>
          <p:nvPr>
            <p:extLst/>
          </p:nvPr>
        </p:nvGraphicFramePr>
        <p:xfrm>
          <a:off x="323528" y="3789040"/>
          <a:ext cx="8352928" cy="2743200"/>
        </p:xfrm>
        <a:graphic>
          <a:graphicData uri="http://schemas.openxmlformats.org/drawingml/2006/table">
            <a:tbl>
              <a:tblPr firstRow="1" bandRow="1">
                <a:tableStyleId>{3B4B98B0-60AC-42C2-AFA5-B58CD77FA1E5}</a:tableStyleId>
              </a:tblPr>
              <a:tblGrid>
                <a:gridCol w="4176464"/>
                <a:gridCol w="4176464"/>
              </a:tblGrid>
              <a:tr h="412591">
                <a:tc>
                  <a:txBody>
                    <a:bodyPr/>
                    <a:lstStyle/>
                    <a:p>
                      <a:pPr algn="ctr"/>
                      <a:r>
                        <a:rPr lang="en-GB" sz="2400" b="1" dirty="0" smtClean="0">
                          <a:solidFill>
                            <a:srgbClr val="000000"/>
                          </a:solidFill>
                          <a:latin typeface="Arial" panose="020B0604020202020204" pitchFamily="34" charset="0"/>
                          <a:cs typeface="Arial" panose="020B0604020202020204" pitchFamily="34" charset="0"/>
                        </a:rPr>
                        <a:t>LO1 </a:t>
                      </a:r>
                      <a:endParaRPr lang="en-GB" sz="2400" dirty="0" smtClean="0">
                        <a:solidFill>
                          <a:srgbClr val="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dirty="0" smtClean="0">
                          <a:solidFill>
                            <a:srgbClr val="000000"/>
                          </a:solidFill>
                          <a:latin typeface="Arial" panose="020B0604020202020204" pitchFamily="34" charset="0"/>
                          <a:cs typeface="Arial" panose="020B0604020202020204" pitchFamily="34" charset="0"/>
                        </a:rPr>
                        <a:t>6-20% </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LO2</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6-20%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LO3</a:t>
                      </a:r>
                      <a:endParaRPr lang="en-GB" sz="2400" dirty="0" smtClean="0">
                        <a:solidFill>
                          <a:srgbClr val="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b="1" dirty="0" smtClean="0">
                          <a:solidFill>
                            <a:srgbClr val="000000"/>
                          </a:solidFill>
                          <a:latin typeface="Arial" panose="020B0604020202020204" pitchFamily="34" charset="0"/>
                          <a:cs typeface="Arial" panose="020B0604020202020204" pitchFamily="34" charset="0"/>
                        </a:rPr>
                        <a:t>6-15%</a:t>
                      </a:r>
                      <a:endParaRPr lang="en-GB" sz="2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2400" b="1" dirty="0" smtClean="0">
                          <a:solidFill>
                            <a:srgbClr val="000000"/>
                          </a:solidFill>
                          <a:latin typeface="Arial" panose="020B0604020202020204" pitchFamily="34" charset="0"/>
                          <a:cs typeface="Arial" panose="020B0604020202020204" pitchFamily="34" charset="0"/>
                        </a:rPr>
                        <a:t>LO4</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b="1" dirty="0" smtClean="0">
                          <a:solidFill>
                            <a:srgbClr val="000000"/>
                          </a:solidFill>
                          <a:latin typeface="Arial" panose="020B0604020202020204" pitchFamily="34" charset="0"/>
                          <a:cs typeface="Arial" panose="020B0604020202020204" pitchFamily="34" charset="0"/>
                        </a:rPr>
                        <a:t>8-25%</a:t>
                      </a:r>
                      <a:endParaRPr lang="en-GB" sz="2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LO5</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6-15%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latin typeface="Arial" panose="020B0604020202020204" pitchFamily="34" charset="0"/>
                          <a:cs typeface="Arial" panose="020B0604020202020204" pitchFamily="34" charset="0"/>
                        </a:rPr>
                        <a:t>LO6</a:t>
                      </a:r>
                      <a:endParaRPr lang="en-GB" sz="2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20-40%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66309034"/>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600" dirty="0" smtClean="0"/>
              <a:t>Unit 01 – Learning Outcome (LO) Weightings</a:t>
            </a:r>
            <a:endParaRPr lang="en-US" sz="3600" dirty="0"/>
          </a:p>
        </p:txBody>
      </p:sp>
      <p:sp>
        <p:nvSpPr>
          <p:cNvPr id="4" name="Rectangle 3"/>
          <p:cNvSpPr/>
          <p:nvPr/>
        </p:nvSpPr>
        <p:spPr>
          <a:xfrm>
            <a:off x="251520" y="1124744"/>
            <a:ext cx="8568952" cy="5524589"/>
          </a:xfrm>
          <a:prstGeom prst="rect">
            <a:avLst/>
          </a:prstGeom>
        </p:spPr>
        <p:txBody>
          <a:bodyPr wrap="square">
            <a:spAutoFit/>
          </a:bodyPr>
          <a:lstStyle/>
          <a:p>
            <a:pPr>
              <a:spcAft>
                <a:spcPts val="600"/>
              </a:spcAft>
            </a:pPr>
            <a:r>
              <a:rPr lang="en-GB" sz="1900" b="1" dirty="0" smtClean="0">
                <a:solidFill>
                  <a:srgbClr val="FF0000"/>
                </a:solidFill>
                <a:latin typeface="Arial" panose="020B0604020202020204" pitchFamily="34" charset="0"/>
              </a:rPr>
              <a:t>Assessment Guidance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All </a:t>
            </a:r>
            <a:r>
              <a:rPr lang="en-US" sz="1900" dirty="0">
                <a:solidFill>
                  <a:srgbClr val="000000"/>
                </a:solidFill>
                <a:latin typeface="Arial" panose="020B0604020202020204" pitchFamily="34" charset="0"/>
              </a:rPr>
              <a:t>Learning Outcomes are assessed through an externally set written examination paper, worth a maximum of 60 marks and 1 hour 30 minutes in duration.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The assessment comprises short answer questions and questions requiring more extended responses, some will be based on in tray exercises testing skills and underpinning knowledge.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is important for learners to have the opportunity to learn and apply the knowledge and skills in order to successfully achieve the unit. </a:t>
            </a:r>
          </a:p>
          <a:p>
            <a:pPr>
              <a:spcAft>
                <a:spcPts val="600"/>
              </a:spcAft>
            </a:pPr>
            <a:r>
              <a:rPr lang="en-GB" sz="1900" b="1" dirty="0" smtClean="0">
                <a:solidFill>
                  <a:srgbClr val="FF0000"/>
                </a:solidFill>
                <a:latin typeface="Arial" panose="020B0604020202020204" pitchFamily="34" charset="0"/>
              </a:rPr>
              <a:t>Synoptic Learning And Assessment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Ten </a:t>
            </a:r>
            <a:r>
              <a:rPr lang="en-US" sz="1900" dirty="0">
                <a:solidFill>
                  <a:srgbClr val="000000"/>
                </a:solidFill>
                <a:latin typeface="Arial" panose="020B0604020202020204" pitchFamily="34" charset="0"/>
              </a:rPr>
              <a:t>per cent of the marks in the examination for this unit will be allocated to synoptic application of knowledge. There’ll be questions that draw on knowledge and understanding from Unit 1 The business environment that then has to be applied in the context of this unit.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will be possible for learners to make connections between other units over and above the unit containing the key tasks for synoptic assessment, please see section 6 of the centre handbook for more detail. </a:t>
            </a:r>
            <a:endParaRPr lang="en-GB" sz="1900" dirty="0"/>
          </a:p>
        </p:txBody>
      </p:sp>
    </p:spTree>
    <p:extLst>
      <p:ext uri="{BB962C8B-B14F-4D97-AF65-F5344CB8AC3E}">
        <p14:creationId xmlns:p14="http://schemas.microsoft.com/office/powerpoint/2010/main" val="443216553"/>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704856" cy="692696"/>
          </a:xfrm>
        </p:spPr>
        <p:txBody>
          <a:bodyPr>
            <a:noAutofit/>
          </a:bodyPr>
          <a:lstStyle/>
          <a:p>
            <a:r>
              <a:rPr lang="en-GB" sz="4000" dirty="0" smtClean="0"/>
              <a:t>Assessment Criteria</a:t>
            </a:r>
            <a:endParaRPr lang="en-GB" sz="3900" b="1" dirty="0" smtClean="0"/>
          </a:p>
        </p:txBody>
      </p:sp>
      <p:graphicFrame>
        <p:nvGraphicFramePr>
          <p:cNvPr id="3" name="Table 2"/>
          <p:cNvGraphicFramePr>
            <a:graphicFrameLocks noGrp="1"/>
          </p:cNvGraphicFramePr>
          <p:nvPr>
            <p:extLst>
              <p:ext uri="{D42A27DB-BD31-4B8C-83A1-F6EECF244321}">
                <p14:modId xmlns:p14="http://schemas.microsoft.com/office/powerpoint/2010/main" val="2496756773"/>
              </p:ext>
            </p:extLst>
          </p:nvPr>
        </p:nvGraphicFramePr>
        <p:xfrm>
          <a:off x="251520" y="1052736"/>
          <a:ext cx="8580620" cy="5599936"/>
        </p:xfrm>
        <a:graphic>
          <a:graphicData uri="http://schemas.openxmlformats.org/drawingml/2006/table">
            <a:tbl>
              <a:tblPr firstRow="1" bandRow="1">
                <a:tableStyleId>{5C22544A-7EE6-4342-B048-85BDC9FD1C3A}</a:tableStyleId>
              </a:tblPr>
              <a:tblGrid>
                <a:gridCol w="1296144"/>
                <a:gridCol w="3096344"/>
                <a:gridCol w="2016224"/>
                <a:gridCol w="2171908"/>
              </a:tblGrid>
              <a:tr h="202312">
                <a:tc>
                  <a:txBody>
                    <a:bodyPr/>
                    <a:lstStyle/>
                    <a:p>
                      <a:pPr algn="ctr"/>
                      <a:r>
                        <a:rPr lang="en-US" sz="1000" dirty="0" smtClean="0">
                          <a:latin typeface="Arial" panose="020B0604020202020204" pitchFamily="34" charset="0"/>
                          <a:cs typeface="Arial" panose="020B0604020202020204" pitchFamily="34" charset="0"/>
                        </a:rPr>
                        <a:t>LO</a:t>
                      </a:r>
                      <a:endParaRPr lang="en-GB" sz="1000" dirty="0">
                        <a:latin typeface="Arial" panose="020B0604020202020204" pitchFamily="34" charset="0"/>
                        <a:cs typeface="Arial" panose="020B0604020202020204" pitchFamily="34" charset="0"/>
                      </a:endParaRPr>
                    </a:p>
                  </a:txBody>
                  <a:tcPr/>
                </a:tc>
                <a:tc>
                  <a:txBody>
                    <a:bodyPr/>
                    <a:lstStyle/>
                    <a:p>
                      <a:pPr algn="ctr"/>
                      <a:r>
                        <a:rPr lang="en-US" sz="1000" dirty="0" smtClean="0">
                          <a:latin typeface="Arial" panose="020B0604020202020204" pitchFamily="34" charset="0"/>
                          <a:cs typeface="Arial" panose="020B0604020202020204" pitchFamily="34" charset="0"/>
                        </a:rPr>
                        <a:t>Pass</a:t>
                      </a:r>
                      <a:endParaRPr lang="en-GB" sz="1000" dirty="0">
                        <a:latin typeface="Arial" panose="020B0604020202020204" pitchFamily="34" charset="0"/>
                        <a:cs typeface="Arial" panose="020B0604020202020204" pitchFamily="34" charset="0"/>
                      </a:endParaRPr>
                    </a:p>
                  </a:txBody>
                  <a:tcPr/>
                </a:tc>
                <a:tc>
                  <a:txBody>
                    <a:bodyPr/>
                    <a:lstStyle/>
                    <a:p>
                      <a:pPr algn="ctr"/>
                      <a:r>
                        <a:rPr lang="en-US" sz="1000" dirty="0" smtClean="0">
                          <a:latin typeface="Arial" panose="020B0604020202020204" pitchFamily="34" charset="0"/>
                          <a:cs typeface="Arial" panose="020B0604020202020204" pitchFamily="34" charset="0"/>
                        </a:rPr>
                        <a:t>Merit</a:t>
                      </a:r>
                      <a:endParaRPr lang="en-GB" sz="1000" dirty="0">
                        <a:latin typeface="Arial" panose="020B0604020202020204" pitchFamily="34" charset="0"/>
                        <a:cs typeface="Arial" panose="020B0604020202020204" pitchFamily="34" charset="0"/>
                      </a:endParaRPr>
                    </a:p>
                  </a:txBody>
                  <a:tcPr/>
                </a:tc>
                <a:tc>
                  <a:txBody>
                    <a:bodyPr/>
                    <a:lstStyle/>
                    <a:p>
                      <a:pPr algn="ctr"/>
                      <a:r>
                        <a:rPr lang="en-US" sz="1000" dirty="0" smtClean="0">
                          <a:latin typeface="Arial" panose="020B0604020202020204" pitchFamily="34" charset="0"/>
                          <a:cs typeface="Arial" panose="020B0604020202020204" pitchFamily="34" charset="0"/>
                        </a:rPr>
                        <a:t>Distinction</a:t>
                      </a:r>
                      <a:endParaRPr lang="en-GB" sz="1000" dirty="0">
                        <a:latin typeface="Arial" panose="020B0604020202020204" pitchFamily="34" charset="0"/>
                        <a:cs typeface="Arial" panose="020B0604020202020204" pitchFamily="34" charset="0"/>
                      </a:endParaRPr>
                    </a:p>
                  </a:txBody>
                  <a:tcPr/>
                </a:tc>
              </a:tr>
              <a:tr h="259229">
                <a:tc>
                  <a:txBody>
                    <a:bodyPr/>
                    <a:lstStyle/>
                    <a:p>
                      <a:r>
                        <a:rPr kumimoji="0" lang="en-GB" sz="1000" b="0" i="0" u="none" strike="noStrike" kern="1200" baseline="0" dirty="0" smtClean="0">
                          <a:solidFill>
                            <a:schemeClr val="dk1"/>
                          </a:solidFill>
                          <a:latin typeface="Arial" panose="020B0604020202020204" pitchFamily="34" charset="0"/>
                          <a:ea typeface="+mn-ea"/>
                          <a:cs typeface="Arial" panose="020B0604020202020204" pitchFamily="34" charset="0"/>
                        </a:rPr>
                        <a:t>The learner will: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The assessment criteria are the Pass requirements for this unit.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To achieve a Merit the evidence must show that the candidate is able to:</a:t>
                      </a:r>
                    </a:p>
                  </a:txBody>
                  <a:tcPr/>
                </a:tc>
                <a:tc>
                  <a:txBody>
                    <a:bodyPr/>
                    <a:lstStyle/>
                    <a:p>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To achieve a Distinction , the candidate is able to:</a:t>
                      </a:r>
                    </a:p>
                  </a:txBody>
                  <a:tcPr/>
                </a:tc>
              </a:tr>
              <a:tr h="275064">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1. Understand the role of marketing in businesses.</a:t>
                      </a:r>
                    </a:p>
                    <a:p>
                      <a:endPar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a:txBody>
                    <a:bodyPr/>
                    <a:lstStyle/>
                    <a:p>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P1: Explain the role of the marketing function in business.</a:t>
                      </a: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a:txBody>
                    <a:bodyPr/>
                    <a:lstStyle/>
                    <a:p>
                      <a:endParaRPr lang="en-GB" sz="1000" dirty="0">
                        <a:latin typeface="Arial" panose="020B0604020202020204" pitchFamily="34" charset="0"/>
                        <a:cs typeface="Arial" panose="020B0604020202020204" pitchFamily="34" charset="0"/>
                      </a:endParaRPr>
                    </a:p>
                  </a:txBody>
                  <a:tcPr>
                    <a:solidFill>
                      <a:srgbClr val="FFC000"/>
                    </a:solidFill>
                  </a:tcPr>
                </a:tc>
              </a:tr>
              <a:tr h="509776">
                <a:tc vMerge="1">
                  <a:txBody>
                    <a:bodyPr/>
                    <a:lstStyle/>
                    <a:p>
                      <a:endParaRPr lang="en-GB"/>
                    </a:p>
                  </a:txBody>
                  <a:tcPr/>
                </a:tc>
                <a:tc>
                  <a:txBody>
                    <a:bodyPr/>
                    <a:lstStyle/>
                    <a:p>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P2: Describe how carrying out market analysis can benefit a business.</a:t>
                      </a: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a:txBody>
                    <a:bodyPr/>
                    <a:lstStyle/>
                    <a:p>
                      <a:endParaRPr lang="en-GB" sz="1000" dirty="0">
                        <a:latin typeface="Arial" panose="020B0604020202020204" pitchFamily="34" charset="0"/>
                        <a:cs typeface="Arial" panose="020B0604020202020204" pitchFamily="34" charset="0"/>
                      </a:endParaRPr>
                    </a:p>
                  </a:txBody>
                  <a:tcPr>
                    <a:solidFill>
                      <a:srgbClr val="FFC000"/>
                    </a:solidFill>
                  </a:tcPr>
                </a:tc>
              </a:tr>
              <a:tr h="418688">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P3: Explain how businesses measure the impact of their marketing, using at least two contrasting businesses.</a:t>
                      </a: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M1: Analyse the impact of a particular marketing campaign run by a specific business.</a:t>
                      </a:r>
                    </a:p>
                  </a:txBody>
                  <a:tcPr>
                    <a:solidFill>
                      <a:srgbClr val="FFC000"/>
                    </a:solidFill>
                  </a:tcPr>
                </a:tc>
                <a:tc>
                  <a:txBody>
                    <a:bodyPr/>
                    <a:lstStyle/>
                    <a:p>
                      <a:endParaRPr lang="en-GB" sz="1000" dirty="0">
                        <a:latin typeface="Arial" panose="020B0604020202020204" pitchFamily="34" charset="0"/>
                        <a:cs typeface="Arial" panose="020B0604020202020204" pitchFamily="34" charset="0"/>
                      </a:endParaRPr>
                    </a:p>
                  </a:txBody>
                  <a:tcPr>
                    <a:solidFill>
                      <a:srgbClr val="FFC000"/>
                    </a:solidFill>
                  </a:tcPr>
                </a:tc>
              </a:tr>
              <a:tr h="2592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2. Know the constraints on marketing.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P4: Describe the constraints on marketing for a specific business.</a:t>
                      </a:r>
                    </a:p>
                  </a:txBody>
                  <a:tcPr/>
                </a:tc>
                <a:tc>
                  <a:txBody>
                    <a:bodyPr/>
                    <a:lstStyle/>
                    <a:p>
                      <a:endParaRPr lang="en-GB" sz="1000" dirty="0">
                        <a:latin typeface="Arial" panose="020B0604020202020204" pitchFamily="34" charset="0"/>
                        <a:cs typeface="Arial" panose="020B0604020202020204" pitchFamily="34" charset="0"/>
                      </a:endParaRPr>
                    </a:p>
                  </a:txBody>
                  <a:tcPr/>
                </a:tc>
                <a:tc>
                  <a:txBody>
                    <a:bodyPr/>
                    <a:lstStyle/>
                    <a:p>
                      <a:endParaRPr lang="en-GB" sz="1000" dirty="0">
                        <a:latin typeface="Arial" panose="020B0604020202020204" pitchFamily="34" charset="0"/>
                        <a:cs typeface="Arial" panose="020B0604020202020204" pitchFamily="34" charset="0"/>
                      </a:endParaRPr>
                    </a:p>
                  </a:txBody>
                  <a:tcPr/>
                </a:tc>
              </a:tr>
              <a:tr h="580644">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3. Be able to carry out market research for business opportunities.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P5: Select market research method, type and tools for a market research proposal and give reasons for the choice.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M2: Based on own research, assess the choice of market research </a:t>
                      </a:r>
                      <a:r>
                        <a:rPr kumimoji="0" lang="en-US" sz="1000" b="1" i="0" u="none" strike="noStrike" kern="1200" baseline="0" dirty="0" smtClean="0">
                          <a:solidFill>
                            <a:schemeClr val="dk1"/>
                          </a:solidFill>
                          <a:latin typeface="Arial" panose="020B0604020202020204" pitchFamily="34" charset="0"/>
                          <a:ea typeface="+mn-ea"/>
                          <a:cs typeface="Arial" panose="020B0604020202020204" pitchFamily="34" charset="0"/>
                        </a:rPr>
                        <a:t>method and type </a:t>
                      </a: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used, explaining their effectiveness.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D1: Justify the choice and sequence of questions used in the market research.</a:t>
                      </a:r>
                    </a:p>
                  </a:txBody>
                  <a:tcPr/>
                </a:tc>
              </a:tr>
              <a:tr h="455240">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P6: Conduct primary and secondary research to identify business opportunities for a specific business.</a:t>
                      </a:r>
                    </a:p>
                  </a:txBody>
                  <a:tcPr/>
                </a:tc>
                <a:tc>
                  <a:txBody>
                    <a:bodyPr/>
                    <a:lstStyle/>
                    <a:p>
                      <a:endParaRPr lang="en-GB" sz="1000" dirty="0">
                        <a:latin typeface="Arial" panose="020B0604020202020204" pitchFamily="34" charset="0"/>
                        <a:cs typeface="Arial" panose="020B0604020202020204" pitchFamily="34" charset="0"/>
                      </a:endParaRPr>
                    </a:p>
                  </a:txBody>
                  <a:tcPr/>
                </a:tc>
                <a:tc>
                  <a:txBody>
                    <a:bodyPr/>
                    <a:lstStyle/>
                    <a:p>
                      <a:endParaRPr lang="en-GB" sz="1000" dirty="0">
                        <a:latin typeface="Arial" panose="020B0604020202020204" pitchFamily="34" charset="0"/>
                        <a:cs typeface="Arial" panose="020B0604020202020204" pitchFamily="34" charset="0"/>
                      </a:endParaRPr>
                    </a:p>
                  </a:txBody>
                  <a:tcPr/>
                </a:tc>
              </a:tr>
              <a:tr h="402336">
                <a:tc rowSpan="2">
                  <a:txBody>
                    <a:bodyPr/>
                    <a:lstStyle/>
                    <a:p>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4. Be able to validate and present market research findings.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P7: Assess the validity of market research findings for a specific business opportunity against its market research proposal.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M3: Based on assessment of own market research findings recommend improvements or additional market research requirements.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D2: Recommend and justify marketing decisions that the business could take.</a:t>
                      </a:r>
                    </a:p>
                  </a:txBody>
                  <a:tcPr/>
                </a:tc>
              </a:tr>
              <a:tr h="402336">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rPr>
                        <a:t>P8: Present market research findings in an appropriate format for the data obtained and audience.</a:t>
                      </a:r>
                    </a:p>
                  </a:txBody>
                  <a:tcPr/>
                </a:tc>
                <a:tc>
                  <a:txBody>
                    <a:bodyPr/>
                    <a:lstStyle/>
                    <a:p>
                      <a:endParaRPr lang="en-GB" sz="1000" dirty="0">
                        <a:latin typeface="Arial" panose="020B0604020202020204" pitchFamily="34" charset="0"/>
                        <a:cs typeface="Arial" panose="020B0604020202020204" pitchFamily="34" charset="0"/>
                      </a:endParaRPr>
                    </a:p>
                  </a:txBody>
                  <a:tcPr/>
                </a:tc>
                <a:tc>
                  <a:txBody>
                    <a:bodyPr/>
                    <a:lstStyle/>
                    <a:p>
                      <a:endParaRPr lang="en-GB" sz="1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061457265"/>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916921346"/>
              </p:ext>
            </p:extLst>
          </p:nvPr>
        </p:nvGraphicFramePr>
        <p:xfrm>
          <a:off x="7164288" y="1052736"/>
          <a:ext cx="1656184" cy="5534681"/>
        </p:xfrm>
        <a:graphic>
          <a:graphicData uri="http://schemas.openxmlformats.org/drawingml/2006/table">
            <a:tbl>
              <a:tblPr firstRow="1" firstCol="1" lastRow="1" lastCol="1" bandRow="1" bandCol="1">
                <a:tableStyleId>{2D5ABB26-0587-4C30-8999-92F81FD0307C}</a:tableStyleId>
              </a:tblPr>
              <a:tblGrid>
                <a:gridCol w="1656184"/>
              </a:tblGrid>
              <a:tr h="432048">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you have been influenced by adverts</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The colours used in fast food adverts</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much you are willing to pay for a new games machine</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Who pays for the purchases in your home</a:t>
                      </a:r>
                    </a:p>
                    <a:p>
                      <a:pPr marL="177800" indent="-177800" algn="l">
                        <a:spcAft>
                          <a:spcPts val="600"/>
                        </a:spcAft>
                        <a:buFontTx/>
                        <a:buBlip>
                          <a:blip r:embed="rId3"/>
                        </a:buBlip>
                      </a:pPr>
                      <a:r>
                        <a:rPr lang="en-US" sz="1430" baseline="0" dirty="0" smtClean="0">
                          <a:solidFill>
                            <a:srgbClr val="FF0000"/>
                          </a:solidFill>
                          <a:effectLst/>
                          <a:latin typeface="Arial" pitchFamily="34" charset="0"/>
                          <a:ea typeface="Times New Roman"/>
                          <a:cs typeface="Arial" pitchFamily="34" charset="0"/>
                        </a:rPr>
                        <a:t>Do you know how much things in your home cost</a:t>
                      </a:r>
                      <a:endParaRPr lang="en-GB" sz="143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Why big brand names rarely do discounts or promotions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663089"/>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2200" dirty="0" smtClean="0"/>
              <a:t>Through this unit you will need to focus all the knowledge gained towards one purpose, creating a marketing campaign, the materials, the research, with a proposal conclusion in LO$ demonstrating your marketing skills.</a:t>
            </a:r>
          </a:p>
          <a:p>
            <a:pPr marL="355600" lvl="1" indent="-342900">
              <a:spcAft>
                <a:spcPts val="600"/>
              </a:spcAft>
              <a:buClr>
                <a:srgbClr val="00B050"/>
              </a:buClr>
              <a:buFont typeface="Wingdings 3" panose="05040102010807070707" pitchFamily="18" charset="2"/>
              <a:buChar char=""/>
            </a:pPr>
            <a:r>
              <a:rPr lang="en-US" sz="2200" dirty="0" smtClean="0"/>
              <a:t>For the purpose of this unit you will need to choose a client, does not have to be real. For instance, I will reference a local sweet shop, newly opening</a:t>
            </a:r>
            <a:r>
              <a:rPr lang="en-US" sz="2200" dirty="0"/>
              <a:t> </a:t>
            </a:r>
            <a:r>
              <a:rPr lang="en-US" sz="2200" dirty="0" smtClean="0"/>
              <a:t>in the high street. For this shop they will need a marketing campaign, materials, productions, staffing, premises etc. You may choose the same, other suggestions could include a computer shop, designer clothes shop, café or restaurant.</a:t>
            </a:r>
          </a:p>
          <a:p>
            <a:pPr marL="355600" lvl="1" indent="-342900">
              <a:spcAft>
                <a:spcPts val="600"/>
              </a:spcAft>
              <a:buClr>
                <a:srgbClr val="00B050"/>
              </a:buClr>
              <a:buFont typeface="Wingdings 3" panose="05040102010807070707" pitchFamily="18" charset="2"/>
              <a:buChar char=""/>
            </a:pPr>
            <a:r>
              <a:rPr lang="en-US" sz="2200" dirty="0" smtClean="0"/>
              <a:t>It does not matter what your client sells, as long as the company has at least 5 staff members with different responsibilities.</a:t>
            </a:r>
            <a:endParaRPr lang="en-US" sz="2200" dirty="0"/>
          </a:p>
        </p:txBody>
      </p:sp>
      <p:sp>
        <p:nvSpPr>
          <p:cNvPr id="14" name="Title 2"/>
          <p:cNvSpPr>
            <a:spLocks noGrp="1"/>
          </p:cNvSpPr>
          <p:nvPr>
            <p:ph type="title"/>
          </p:nvPr>
        </p:nvSpPr>
        <p:spPr>
          <a:xfrm>
            <a:off x="70266" y="72008"/>
            <a:ext cx="8859452" cy="548680"/>
          </a:xfrm>
        </p:spPr>
        <p:txBody>
          <a:bodyPr>
            <a:noAutofit/>
          </a:bodyPr>
          <a:lstStyle/>
          <a:p>
            <a:r>
              <a:rPr lang="en-US" sz="3600" dirty="0"/>
              <a:t>1.1 </a:t>
            </a:r>
            <a:r>
              <a:rPr lang="en-US" sz="3600" dirty="0" smtClean="0"/>
              <a:t>– Different Types of Business Decision</a:t>
            </a:r>
            <a:endParaRPr lang="en-US" sz="3600" dirty="0"/>
          </a:p>
        </p:txBody>
      </p:sp>
    </p:spTree>
    <p:extLst>
      <p:ext uri="{BB962C8B-B14F-4D97-AF65-F5344CB8AC3E}">
        <p14:creationId xmlns:p14="http://schemas.microsoft.com/office/powerpoint/2010/main" val="1982290906"/>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6DD945F-B7B0-4691-A0D0-E2EAD6DA23B3}">
  <ds:schemaRefs>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www.w3.org/XML/1998/namespace"/>
    <ds:schemaRef ds:uri="http://purl.org/dc/terms/"/>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Enderoth</Template>
  <TotalTime>53571</TotalTime>
  <Words>6799</Words>
  <Application>Microsoft Office PowerPoint</Application>
  <PresentationFormat>On-screen Show (4:3)</PresentationFormat>
  <Paragraphs>459</Paragraphs>
  <Slides>38</Slides>
  <Notes>38</Notes>
  <HiddenSlides>0</HiddenSlides>
  <MMClips>3</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38</vt:i4>
      </vt:variant>
    </vt:vector>
  </HeadingPairs>
  <TitlesOfParts>
    <vt:vector size="48" baseType="lpstr">
      <vt:lpstr>Arial Unicode MS</vt:lpstr>
      <vt:lpstr>Arial</vt:lpstr>
      <vt:lpstr>Calibri</vt:lpstr>
      <vt:lpstr>Lucida Sans Unicode</vt:lpstr>
      <vt:lpstr>Segoe UI</vt:lpstr>
      <vt:lpstr>Times New Roman</vt:lpstr>
      <vt:lpstr>Verdana</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Unit 03 – Learning Outcome (LO) Weightings</vt:lpstr>
      <vt:lpstr>Unit 01 – Learning Outcome (LO) Weightings</vt:lpstr>
      <vt:lpstr>Assessment Criteria</vt:lpstr>
      <vt:lpstr>1.1 – Different Types of Business Decision</vt:lpstr>
      <vt:lpstr>1.1 – Purpose of the Marketing Function</vt:lpstr>
      <vt:lpstr>1.1 – Purpose of the Marketing Function</vt:lpstr>
      <vt:lpstr>1.1 – Purpose of the Marketing Function</vt:lpstr>
      <vt:lpstr>1.2 – Purpose of the Marketing Function</vt:lpstr>
      <vt:lpstr>1.3 – How Marketing Integrates into a Company</vt:lpstr>
      <vt:lpstr>1.4 – Marketing Objectives and Strategic Aims</vt:lpstr>
      <vt:lpstr>1.5 – Marketing Stages</vt:lpstr>
      <vt:lpstr>2.1 – How Businesses use Market Analysis</vt:lpstr>
      <vt:lpstr>2.1 – How Businesses use Market Analysis</vt:lpstr>
      <vt:lpstr>2.1 – How Businesses use Market Analysis</vt:lpstr>
      <vt:lpstr>2.1 – How Businesses use Market Analysis</vt:lpstr>
      <vt:lpstr>2.1 – How Businesses use Market Analysis</vt:lpstr>
      <vt:lpstr>2.1 – How Businesses use Market Analysis</vt:lpstr>
      <vt:lpstr>2.1 – How Businesses use Market Analysis</vt:lpstr>
      <vt:lpstr>2.1 – How Businesses use Market Analysis</vt:lpstr>
      <vt:lpstr>2.1 – How Businesses use Market Analysis - Segmentation</vt:lpstr>
      <vt:lpstr>2.1 – How Businesses use Market Analysis - Segmentation</vt:lpstr>
      <vt:lpstr>2.2 – How Businesses use Market Analysis - Segmentation</vt:lpstr>
      <vt:lpstr>2.2 – How Businesses use Market Analysis - Segmentation</vt:lpstr>
      <vt:lpstr>2.2 – How Businesses use Market Analysis - Segmentation</vt:lpstr>
      <vt:lpstr>2.2 – How Businesses use Market Analysis - Segmentation</vt:lpstr>
      <vt:lpstr>2.2 – How Businesses use Market Analysis - Segmentation</vt:lpstr>
      <vt:lpstr>2.2 – How Businesses use Market Analysis - Segmentation</vt:lpstr>
      <vt:lpstr>2.2 – How Businesses use Market Analysis - Segmentation</vt:lpstr>
      <vt:lpstr>2.2 – How Businesses use Market Analysis - Segmentation</vt:lpstr>
      <vt:lpstr>P3.1 - How the Impact of Marketing can be Measured</vt:lpstr>
      <vt:lpstr>P3.1 - How the Impact of Marketing can be Measured</vt:lpstr>
      <vt:lpstr>M1.1 - How the Impact of Marketing can be Measured</vt:lpstr>
      <vt:lpstr>LO1 – Assessment Tasks</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LO1 - Understand the Role of Marketing in Business</dc:title>
  <dc:subject>eBusiness</dc:subject>
  <dc:creator>Enderoth</dc:creator>
  <cp:lastModifiedBy>Stephen Rafferty</cp:lastModifiedBy>
  <cp:revision>1702</cp:revision>
  <cp:lastPrinted>2014-01-22T18:25:48Z</cp:lastPrinted>
  <dcterms:created xsi:type="dcterms:W3CDTF">2008-03-12T11:01:44Z</dcterms:created>
  <dcterms:modified xsi:type="dcterms:W3CDTF">2017-07-17T16:07:57Z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